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3755" r:id="rId4"/>
  </p:sldMasterIdLst>
  <p:notesMasterIdLst>
    <p:notesMasterId r:id="rId30"/>
  </p:notesMasterIdLst>
  <p:handoutMasterIdLst>
    <p:handoutMasterId r:id="rId31"/>
  </p:handoutMasterIdLst>
  <p:sldIdLst>
    <p:sldId id="330" r:id="rId5"/>
    <p:sldId id="384" r:id="rId6"/>
    <p:sldId id="357" r:id="rId7"/>
    <p:sldId id="358" r:id="rId8"/>
    <p:sldId id="361" r:id="rId9"/>
    <p:sldId id="382" r:id="rId10"/>
    <p:sldId id="386" r:id="rId11"/>
    <p:sldId id="387" r:id="rId12"/>
    <p:sldId id="390" r:id="rId13"/>
    <p:sldId id="388" r:id="rId14"/>
    <p:sldId id="393" r:id="rId15"/>
    <p:sldId id="394" r:id="rId16"/>
    <p:sldId id="365" r:id="rId17"/>
    <p:sldId id="391" r:id="rId18"/>
    <p:sldId id="392" r:id="rId19"/>
    <p:sldId id="372" r:id="rId20"/>
    <p:sldId id="396" r:id="rId21"/>
    <p:sldId id="397" r:id="rId22"/>
    <p:sldId id="395" r:id="rId23"/>
    <p:sldId id="356" r:id="rId24"/>
    <p:sldId id="359" r:id="rId25"/>
    <p:sldId id="360" r:id="rId26"/>
    <p:sldId id="383" r:id="rId27"/>
    <p:sldId id="389" r:id="rId28"/>
    <p:sldId id="385" r:id="rId29"/>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A602"/>
    <a:srgbClr val="4787CE"/>
    <a:srgbClr val="2B6CC6"/>
    <a:srgbClr val="4C8DCF"/>
    <a:srgbClr val="2158B2"/>
    <a:srgbClr val="3072C8"/>
    <a:srgbClr val="2360BB"/>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613" autoAdjust="0"/>
    <p:restoredTop sz="88056" autoAdjust="0"/>
  </p:normalViewPr>
  <p:slideViewPr>
    <p:cSldViewPr>
      <p:cViewPr varScale="1">
        <p:scale>
          <a:sx n="76" d="100"/>
          <a:sy n="76" d="100"/>
        </p:scale>
        <p:origin x="326" y="5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a:lstStyle/>
          <a:p>
            <a:fld id="{31555DB1-8736-42A3-B48D-2B08FB93332A}" type="datetimeFigureOut">
              <a:rPr lang="en-US" smtClean="0"/>
              <a:pPr/>
              <a:t>6/23/2017</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p>
            <a:fld id="{5400D380-E0D7-4EB1-B91E-BFCC7DA7F29D}" type="slidenum">
              <a:rPr lang="en-US" smtClean="0"/>
              <a:pPr/>
              <a:t>‹#›</a:t>
            </a:fld>
            <a:endParaRPr lang="en-US" dirty="0"/>
          </a:p>
        </p:txBody>
      </p:sp>
    </p:spTree>
    <p:extLst>
      <p:ext uri="{BB962C8B-B14F-4D97-AF65-F5344CB8AC3E}">
        <p14:creationId xmlns:p14="http://schemas.microsoft.com/office/powerpoint/2010/main" val="1725685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a:lstStyle/>
          <a:p>
            <a:fld id="{0BDB199F-A56C-4049-BA04-1447030960FF}" type="datetimeFigureOut">
              <a:rPr lang="en-US" smtClean="0"/>
              <a:pPr/>
              <a:t>6/23/2017</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p>
            <a:fld id="{B3A019F3-8596-4028-9847-CBD3A185B07A}" type="slidenum">
              <a:rPr lang="en-US" smtClean="0"/>
              <a:pPr/>
              <a:t>‹#›</a:t>
            </a:fld>
            <a:endParaRPr lang="en-US" dirty="0"/>
          </a:p>
        </p:txBody>
      </p:sp>
    </p:spTree>
    <p:extLst>
      <p:ext uri="{BB962C8B-B14F-4D97-AF65-F5344CB8AC3E}">
        <p14:creationId xmlns:p14="http://schemas.microsoft.com/office/powerpoint/2010/main" val="3399355871"/>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A019F3-8596-4028-9847-CBD3A185B07A}" type="slidenum">
              <a:rPr lang="en-US" smtClean="0"/>
              <a:pPr/>
              <a:t>1</a:t>
            </a:fld>
            <a:endParaRPr lang="en-US" dirty="0"/>
          </a:p>
        </p:txBody>
      </p:sp>
    </p:spTree>
    <p:extLst>
      <p:ext uri="{BB962C8B-B14F-4D97-AF65-F5344CB8AC3E}">
        <p14:creationId xmlns:p14="http://schemas.microsoft.com/office/powerpoint/2010/main" val="132917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first demo let’s just go explore around Visual Studio Team Services and Azure Portal</a:t>
            </a:r>
          </a:p>
        </p:txBody>
      </p:sp>
      <p:sp>
        <p:nvSpPr>
          <p:cNvPr id="4" name="Slide Number Placeholder 3"/>
          <p:cNvSpPr>
            <a:spLocks noGrp="1"/>
          </p:cNvSpPr>
          <p:nvPr>
            <p:ph type="sldNum" sz="quarter" idx="10"/>
          </p:nvPr>
        </p:nvSpPr>
        <p:spPr/>
        <p:txBody>
          <a:bodyPr/>
          <a:lstStyle/>
          <a:p>
            <a:fld id="{B3A019F3-8596-4028-9847-CBD3A185B07A}" type="slidenum">
              <a:rPr lang="en-US" smtClean="0"/>
              <a:pPr/>
              <a:t>16</a:t>
            </a:fld>
            <a:endParaRPr lang="en-US" dirty="0"/>
          </a:p>
        </p:txBody>
      </p:sp>
    </p:spTree>
    <p:extLst>
      <p:ext uri="{BB962C8B-B14F-4D97-AF65-F5344CB8AC3E}">
        <p14:creationId xmlns:p14="http://schemas.microsoft.com/office/powerpoint/2010/main" val="1321458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Microsoft Development Tools – NOTE:  long slide</a:t>
            </a:r>
          </a:p>
        </p:txBody>
      </p:sp>
      <p:sp>
        <p:nvSpPr>
          <p:cNvPr id="4" name="Slide Number Placeholder 3"/>
          <p:cNvSpPr>
            <a:spLocks noGrp="1"/>
          </p:cNvSpPr>
          <p:nvPr>
            <p:ph type="sldNum" sz="quarter" idx="10"/>
          </p:nvPr>
        </p:nvSpPr>
        <p:spPr/>
        <p:txBody>
          <a:bodyPr/>
          <a:lstStyle/>
          <a:p>
            <a:fld id="{B3A019F3-8596-4028-9847-CBD3A185B07A}" type="slidenum">
              <a:rPr lang="en-US" smtClean="0"/>
              <a:pPr/>
              <a:t>17</a:t>
            </a:fld>
            <a:endParaRPr lang="en-US" dirty="0"/>
          </a:p>
        </p:txBody>
      </p:sp>
    </p:spTree>
    <p:extLst>
      <p:ext uri="{BB962C8B-B14F-4D97-AF65-F5344CB8AC3E}">
        <p14:creationId xmlns:p14="http://schemas.microsoft.com/office/powerpoint/2010/main" val="3855323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Microsoft Development Tools – NOTE:  long slide</a:t>
            </a:r>
          </a:p>
        </p:txBody>
      </p:sp>
      <p:sp>
        <p:nvSpPr>
          <p:cNvPr id="4" name="Slide Number Placeholder 3"/>
          <p:cNvSpPr>
            <a:spLocks noGrp="1"/>
          </p:cNvSpPr>
          <p:nvPr>
            <p:ph type="sldNum" sz="quarter" idx="10"/>
          </p:nvPr>
        </p:nvSpPr>
        <p:spPr/>
        <p:txBody>
          <a:bodyPr/>
          <a:lstStyle/>
          <a:p>
            <a:fld id="{B3A019F3-8596-4028-9847-CBD3A185B07A}" type="slidenum">
              <a:rPr lang="en-US" smtClean="0"/>
              <a:pPr/>
              <a:t>18</a:t>
            </a:fld>
            <a:endParaRPr lang="en-US" dirty="0"/>
          </a:p>
        </p:txBody>
      </p:sp>
    </p:spTree>
    <p:extLst>
      <p:ext uri="{BB962C8B-B14F-4D97-AF65-F5344CB8AC3E}">
        <p14:creationId xmlns:p14="http://schemas.microsoft.com/office/powerpoint/2010/main" val="3113719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2</a:t>
            </a:r>
            <a:r>
              <a:rPr lang="en-US" baseline="30000" dirty="0"/>
              <a:t>nd</a:t>
            </a:r>
            <a:r>
              <a:rPr lang="en-US" baseline="0" dirty="0"/>
              <a:t> Demo – go with the </a:t>
            </a:r>
            <a:r>
              <a:rPr lang="en-US" baseline="0" dirty="0" err="1"/>
              <a:t>Yo</a:t>
            </a:r>
            <a:r>
              <a:rPr lang="en-US" baseline="0" dirty="0"/>
              <a:t> Team series.</a:t>
            </a:r>
          </a:p>
        </p:txBody>
      </p:sp>
      <p:sp>
        <p:nvSpPr>
          <p:cNvPr id="4" name="Slide Number Placeholder 3"/>
          <p:cNvSpPr>
            <a:spLocks noGrp="1"/>
          </p:cNvSpPr>
          <p:nvPr>
            <p:ph type="sldNum" sz="quarter" idx="10"/>
          </p:nvPr>
        </p:nvSpPr>
        <p:spPr/>
        <p:txBody>
          <a:bodyPr/>
          <a:lstStyle/>
          <a:p>
            <a:fld id="{B3A019F3-8596-4028-9847-CBD3A185B07A}" type="slidenum">
              <a:rPr lang="en-US" smtClean="0"/>
              <a:pPr/>
              <a:t>19</a:t>
            </a:fld>
            <a:endParaRPr lang="en-US" dirty="0"/>
          </a:p>
        </p:txBody>
      </p:sp>
    </p:spTree>
    <p:extLst>
      <p:ext uri="{BB962C8B-B14F-4D97-AF65-F5344CB8AC3E}">
        <p14:creationId xmlns:p14="http://schemas.microsoft.com/office/powerpoint/2010/main" val="2134350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A019F3-8596-4028-9847-CBD3A185B07A}" type="slidenum">
              <a:rPr lang="en-US" smtClean="0"/>
              <a:pPr/>
              <a:t>21</a:t>
            </a:fld>
            <a:endParaRPr lang="en-US" dirty="0"/>
          </a:p>
        </p:txBody>
      </p:sp>
    </p:spTree>
    <p:extLst>
      <p:ext uri="{BB962C8B-B14F-4D97-AF65-F5344CB8AC3E}">
        <p14:creationId xmlns:p14="http://schemas.microsoft.com/office/powerpoint/2010/main" val="2404280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A019F3-8596-4028-9847-CBD3A185B07A}" type="slidenum">
              <a:rPr lang="en-US" smtClean="0"/>
              <a:pPr/>
              <a:t>24</a:t>
            </a:fld>
            <a:endParaRPr lang="en-US" dirty="0"/>
          </a:p>
        </p:txBody>
      </p:sp>
    </p:spTree>
    <p:extLst>
      <p:ext uri="{BB962C8B-B14F-4D97-AF65-F5344CB8AC3E}">
        <p14:creationId xmlns:p14="http://schemas.microsoft.com/office/powerpoint/2010/main" val="3642552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3A019F3-8596-4028-9847-CBD3A185B07A}" type="slidenum">
              <a:rPr lang="en-US" smtClean="0"/>
              <a:pPr/>
              <a:t>5</a:t>
            </a:fld>
            <a:endParaRPr lang="en-US" dirty="0"/>
          </a:p>
        </p:txBody>
      </p:sp>
    </p:spTree>
    <p:extLst>
      <p:ext uri="{BB962C8B-B14F-4D97-AF65-F5344CB8AC3E}">
        <p14:creationId xmlns:p14="http://schemas.microsoft.com/office/powerpoint/2010/main" val="3900101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Why now?   </a:t>
            </a:r>
          </a:p>
          <a:p>
            <a:pPr lvl="3"/>
            <a:r>
              <a:rPr lang="en-US" dirty="0"/>
              <a:t>Project Late, Over-budget, Waterfall,½ of promise, Buggy</a:t>
            </a:r>
          </a:p>
          <a:p>
            <a:pPr lvl="3"/>
            <a:r>
              <a:rPr lang="en-US" dirty="0"/>
              <a:t>Development hurt most, Crap to prod quicker is crap</a:t>
            </a:r>
          </a:p>
          <a:p>
            <a:pPr lvl="3"/>
            <a:r>
              <a:rPr lang="en-US" dirty="0"/>
              <a:t>Produce value / Implement value, Get value to end users</a:t>
            </a:r>
          </a:p>
          <a:p>
            <a:endParaRPr lang="en-US" dirty="0"/>
          </a:p>
        </p:txBody>
      </p:sp>
      <p:sp>
        <p:nvSpPr>
          <p:cNvPr id="4" name="Slide Number Placeholder 3"/>
          <p:cNvSpPr>
            <a:spLocks noGrp="1"/>
          </p:cNvSpPr>
          <p:nvPr>
            <p:ph type="sldNum" sz="quarter" idx="10"/>
          </p:nvPr>
        </p:nvSpPr>
        <p:spPr/>
        <p:txBody>
          <a:bodyPr/>
          <a:lstStyle/>
          <a:p>
            <a:fld id="{B3A019F3-8596-4028-9847-CBD3A185B07A}" type="slidenum">
              <a:rPr lang="en-US" smtClean="0"/>
              <a:pPr/>
              <a:t>9</a:t>
            </a:fld>
            <a:endParaRPr lang="en-US" dirty="0"/>
          </a:p>
        </p:txBody>
      </p:sp>
    </p:spTree>
    <p:extLst>
      <p:ext uri="{BB962C8B-B14F-4D97-AF65-F5344CB8AC3E}">
        <p14:creationId xmlns:p14="http://schemas.microsoft.com/office/powerpoint/2010/main" val="255797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 a story – my experience – UOP – Apollo Group</a:t>
            </a:r>
          </a:p>
          <a:p>
            <a:r>
              <a:rPr lang="en-US" dirty="0" err="1"/>
              <a:t>eCampus</a:t>
            </a:r>
            <a:r>
              <a:rPr lang="en-US" dirty="0"/>
              <a:t> – delivery mechanisms.</a:t>
            </a:r>
          </a:p>
          <a:p>
            <a:r>
              <a:rPr lang="en-US" dirty="0"/>
              <a:t>CI</a:t>
            </a:r>
            <a:r>
              <a:rPr lang="en-US" baseline="0" dirty="0"/>
              <a:t> – continuous integration</a:t>
            </a:r>
          </a:p>
          <a:p>
            <a:r>
              <a:rPr lang="en-US" baseline="0" dirty="0"/>
              <a:t>Automated more and more – </a:t>
            </a:r>
            <a:r>
              <a:rPr lang="en-US" baseline="0" dirty="0" err="1"/>
              <a:t>Ncover</a:t>
            </a:r>
            <a:r>
              <a:rPr lang="en-US" baseline="0" dirty="0"/>
              <a:t>, full testing layer – unit, integration, layer</a:t>
            </a:r>
          </a:p>
          <a:p>
            <a:endParaRPr lang="en-US" baseline="0" dirty="0"/>
          </a:p>
          <a:p>
            <a:r>
              <a:rPr lang="en-US" baseline="0" dirty="0"/>
              <a:t>Deployments – MS Word document – sent to a email group – later migrated to Jira – </a:t>
            </a:r>
            <a:r>
              <a:rPr lang="en-US" baseline="0" dirty="0" err="1"/>
              <a:t>Atlassian</a:t>
            </a:r>
            <a:endParaRPr lang="en-US" baseline="0" dirty="0"/>
          </a:p>
          <a:p>
            <a:r>
              <a:rPr lang="en-US" baseline="0" dirty="0"/>
              <a:t>Describe manual steps to move code into server farms, rollback procedures.</a:t>
            </a:r>
          </a:p>
          <a:p>
            <a:r>
              <a:rPr lang="en-US" baseline="0" dirty="0"/>
              <a:t>Team review, dev support 8pm onward for deploy windows – dev signs off on deployments</a:t>
            </a:r>
          </a:p>
          <a:p>
            <a:endParaRPr lang="en-US" baseline="0" dirty="0"/>
          </a:p>
          <a:p>
            <a:r>
              <a:rPr lang="en-US" baseline="0" dirty="0" err="1"/>
              <a:t>CruiseControl</a:t>
            </a:r>
            <a:r>
              <a:rPr lang="en-US" baseline="0" dirty="0"/>
              <a:t> .NET – Martin Fowler </a:t>
            </a:r>
            <a:r>
              <a:rPr lang="en-US" baseline="0" dirty="0" err="1"/>
              <a:t>thoughtworks</a:t>
            </a:r>
            <a:r>
              <a:rPr lang="en-US" baseline="0" dirty="0"/>
              <a:t> tool.</a:t>
            </a:r>
          </a:p>
          <a:p>
            <a:endParaRPr lang="en-US" dirty="0"/>
          </a:p>
        </p:txBody>
      </p:sp>
      <p:sp>
        <p:nvSpPr>
          <p:cNvPr id="4" name="Slide Number Placeholder 3"/>
          <p:cNvSpPr>
            <a:spLocks noGrp="1"/>
          </p:cNvSpPr>
          <p:nvPr>
            <p:ph type="sldNum" sz="quarter" idx="10"/>
          </p:nvPr>
        </p:nvSpPr>
        <p:spPr/>
        <p:txBody>
          <a:bodyPr/>
          <a:lstStyle/>
          <a:p>
            <a:fld id="{B3A019F3-8596-4028-9847-CBD3A185B07A}" type="slidenum">
              <a:rPr lang="en-US" smtClean="0"/>
              <a:pPr/>
              <a:t>10</a:t>
            </a:fld>
            <a:endParaRPr lang="en-US" dirty="0"/>
          </a:p>
        </p:txBody>
      </p:sp>
    </p:spTree>
    <p:extLst>
      <p:ext uri="{BB962C8B-B14F-4D97-AF65-F5344CB8AC3E}">
        <p14:creationId xmlns:p14="http://schemas.microsoft.com/office/powerpoint/2010/main" val="4253094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Why now?   </a:t>
            </a:r>
          </a:p>
          <a:p>
            <a:pPr lvl="3"/>
            <a:r>
              <a:rPr lang="en-US" dirty="0"/>
              <a:t>Project Late, Over-budget, Waterfall,½ of promise, Buggy</a:t>
            </a:r>
          </a:p>
          <a:p>
            <a:pPr lvl="3"/>
            <a:r>
              <a:rPr lang="en-US" dirty="0"/>
              <a:t>Development hurt most, Crap to prod quicker is crap</a:t>
            </a:r>
          </a:p>
          <a:p>
            <a:pPr lvl="3"/>
            <a:r>
              <a:rPr lang="en-US" dirty="0"/>
              <a:t>Produce value / Implement value, Get value to end users</a:t>
            </a:r>
          </a:p>
          <a:p>
            <a:endParaRPr lang="en-US" dirty="0"/>
          </a:p>
        </p:txBody>
      </p:sp>
      <p:sp>
        <p:nvSpPr>
          <p:cNvPr id="4" name="Slide Number Placeholder 3"/>
          <p:cNvSpPr>
            <a:spLocks noGrp="1"/>
          </p:cNvSpPr>
          <p:nvPr>
            <p:ph type="sldNum" sz="quarter" idx="10"/>
          </p:nvPr>
        </p:nvSpPr>
        <p:spPr/>
        <p:txBody>
          <a:bodyPr/>
          <a:lstStyle/>
          <a:p>
            <a:fld id="{B3A019F3-8596-4028-9847-CBD3A185B07A}" type="slidenum">
              <a:rPr lang="en-US" smtClean="0"/>
              <a:pPr/>
              <a:t>11</a:t>
            </a:fld>
            <a:endParaRPr lang="en-US" dirty="0"/>
          </a:p>
        </p:txBody>
      </p:sp>
    </p:spTree>
    <p:extLst>
      <p:ext uri="{BB962C8B-B14F-4D97-AF65-F5344CB8AC3E}">
        <p14:creationId xmlns:p14="http://schemas.microsoft.com/office/powerpoint/2010/main" val="169451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A019F3-8596-4028-9847-CBD3A185B07A}" type="slidenum">
              <a:rPr lang="en-US" smtClean="0"/>
              <a:pPr/>
              <a:t>12</a:t>
            </a:fld>
            <a:endParaRPr lang="en-US" dirty="0"/>
          </a:p>
        </p:txBody>
      </p:sp>
    </p:spTree>
    <p:extLst>
      <p:ext uri="{BB962C8B-B14F-4D97-AF65-F5344CB8AC3E}">
        <p14:creationId xmlns:p14="http://schemas.microsoft.com/office/powerpoint/2010/main" val="120337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A019F3-8596-4028-9847-CBD3A185B07A}" type="slidenum">
              <a:rPr lang="en-US" smtClean="0"/>
              <a:pPr/>
              <a:t>13</a:t>
            </a:fld>
            <a:endParaRPr lang="en-US" dirty="0"/>
          </a:p>
        </p:txBody>
      </p:sp>
    </p:spTree>
    <p:extLst>
      <p:ext uri="{BB962C8B-B14F-4D97-AF65-F5344CB8AC3E}">
        <p14:creationId xmlns:p14="http://schemas.microsoft.com/office/powerpoint/2010/main" val="3394888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Microsoft Development Tools – NOTE:  long slide</a:t>
            </a:r>
          </a:p>
        </p:txBody>
      </p:sp>
      <p:sp>
        <p:nvSpPr>
          <p:cNvPr id="4" name="Slide Number Placeholder 3"/>
          <p:cNvSpPr>
            <a:spLocks noGrp="1"/>
          </p:cNvSpPr>
          <p:nvPr>
            <p:ph type="sldNum" sz="quarter" idx="10"/>
          </p:nvPr>
        </p:nvSpPr>
        <p:spPr/>
        <p:txBody>
          <a:bodyPr/>
          <a:lstStyle/>
          <a:p>
            <a:fld id="{B3A019F3-8596-4028-9847-CBD3A185B07A}" type="slidenum">
              <a:rPr lang="en-US" smtClean="0"/>
              <a:pPr/>
              <a:t>14</a:t>
            </a:fld>
            <a:endParaRPr lang="en-US" dirty="0"/>
          </a:p>
        </p:txBody>
      </p:sp>
    </p:spTree>
    <p:extLst>
      <p:ext uri="{BB962C8B-B14F-4D97-AF65-F5344CB8AC3E}">
        <p14:creationId xmlns:p14="http://schemas.microsoft.com/office/powerpoint/2010/main" val="666616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A019F3-8596-4028-9847-CBD3A185B07A}" type="slidenum">
              <a:rPr lang="en-US" smtClean="0"/>
              <a:pPr/>
              <a:t>15</a:t>
            </a:fld>
            <a:endParaRPr lang="en-US" dirty="0"/>
          </a:p>
        </p:txBody>
      </p:sp>
    </p:spTree>
    <p:extLst>
      <p:ext uri="{BB962C8B-B14F-4D97-AF65-F5344CB8AC3E}">
        <p14:creationId xmlns:p14="http://schemas.microsoft.com/office/powerpoint/2010/main" val="41547389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8441" y="6084735"/>
            <a:ext cx="1503589" cy="669465"/>
          </a:xfrm>
          <a:prstGeom prst="rect">
            <a:avLst/>
          </a:prstGeom>
        </p:spPr>
      </p:pic>
      <p:sp>
        <p:nvSpPr>
          <p:cNvPr id="11" name="Rectangle 10"/>
          <p:cNvSpPr/>
          <p:nvPr userDrawn="1"/>
        </p:nvSpPr>
        <p:spPr>
          <a:xfrm>
            <a:off x="2359152" y="6044184"/>
            <a:ext cx="6784848" cy="713232"/>
          </a:xfrm>
          <a:prstGeom prst="rect">
            <a:avLst/>
          </a:prstGeom>
          <a:solidFill>
            <a:srgbClr val="2B6CC6"/>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Title 7"/>
          <p:cNvSpPr>
            <a:spLocks noGrp="1"/>
          </p:cNvSpPr>
          <p:nvPr>
            <p:ph type="ctrTitle"/>
          </p:nvPr>
        </p:nvSpPr>
        <p:spPr>
          <a:xfrm>
            <a:off x="2362200" y="4800600"/>
            <a:ext cx="6629400" cy="1066800"/>
          </a:xfrm>
          <a:solidFill>
            <a:srgbClr val="2B6CC6"/>
          </a:solidFill>
        </p:spPr>
        <p:txBody>
          <a:bodyPr anchor="b">
            <a:normAutofit/>
          </a:bodyPr>
          <a:lstStyle>
            <a:lvl1pPr>
              <a:defRPr sz="4000" cap="all" baseline="0">
                <a:solidFill>
                  <a:schemeClr val="tx1"/>
                </a:solidFill>
              </a:defRPr>
            </a:lvl1pPr>
          </a:lstStyle>
          <a:p>
            <a:r>
              <a:rPr kumimoji="0" lang="en-US" dirty="0"/>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lgn="r"/>
            <a:fld id="{C15BC7A5-EAE7-4585-9717-D24D7F8FCB6F}" type="datetime1">
              <a:rPr lang="en-US" smtClean="0"/>
              <a:t>6/23/2017</a:t>
            </a:fld>
            <a:endParaRPr lang="en-US" sz="1000" dirty="0">
              <a:solidFill>
                <a:schemeClr val="tx1">
                  <a:tint val="65000"/>
                </a:schemeClr>
              </a:solidFill>
            </a:endParaRPr>
          </a:p>
        </p:txBody>
      </p:sp>
      <p:sp>
        <p:nvSpPr>
          <p:cNvPr id="6" name="Slide Number Placeholder 5"/>
          <p:cNvSpPr>
            <a:spLocks noGrp="1"/>
          </p:cNvSpPr>
          <p:nvPr>
            <p:ph type="sldNum" sz="quarter" idx="12"/>
          </p:nvPr>
        </p:nvSpPr>
        <p:spPr/>
        <p:txBody>
          <a:bodyPr/>
          <a:lstStyle/>
          <a:p>
            <a:pPr algn="r"/>
            <a:fld id="{256D3EEF-DE4E-429D-8EC4-DDC531AFF587}" type="slidenum">
              <a:rPr lang="en-US" sz="1000" smtClean="0"/>
              <a:pPr algn="r"/>
              <a:t>‹#›</a:t>
            </a:fld>
            <a:endParaRPr lang="en-US" sz="100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pPr algn="r"/>
            <a:fld id="{886224BC-2A4F-4412-B6B9-A07E80887769}" type="datetime1">
              <a:rPr lang="en-US" smtClean="0"/>
              <a:t>6/23/2017</a:t>
            </a:fld>
            <a:endParaRPr lang="en-US" sz="1000" dirty="0">
              <a:solidFill>
                <a:schemeClr val="tx1">
                  <a:tint val="65000"/>
                </a:schemeClr>
              </a:solidFill>
            </a:endParaRPr>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6" name="Slide Number Placeholder 5"/>
          <p:cNvSpPr>
            <a:spLocks noGrp="1"/>
          </p:cNvSpPr>
          <p:nvPr>
            <p:ph type="sldNum" sz="quarter" idx="12"/>
          </p:nvPr>
        </p:nvSpPr>
        <p:spPr>
          <a:xfrm rot="5400000">
            <a:off x="5989638" y="144462"/>
            <a:ext cx="533400" cy="244476"/>
          </a:xfrm>
        </p:spPr>
        <p:txBody>
          <a:bodyPr/>
          <a:lstStyle/>
          <a:p>
            <a:pPr algn="r"/>
            <a:fld id="{256D3EEF-DE4E-429D-8EC4-DDC531AFF587}" type="slidenum">
              <a:rPr lang="en-US" sz="1000" smtClean="0"/>
              <a:pPr algn="r"/>
              <a:t>‹#›</a:t>
            </a:fld>
            <a:endParaRPr lang="en-US" sz="1000"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pPr algn="r"/>
            <a:fld id="{6374A4E2-97A5-4462-AF22-F81CB2314A71}" type="datetime1">
              <a:rPr lang="en-US" smtClean="0"/>
              <a:t>6/23/2017</a:t>
            </a:fld>
            <a:endParaRPr lang="en-US" sz="1000" dirty="0">
              <a:solidFill>
                <a:schemeClr val="tx1">
                  <a:tint val="65000"/>
                </a:schemeClr>
              </a:solidFill>
            </a:endParaRPr>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algn="r"/>
            <a:fld id="{256D3EEF-DE4E-429D-8EC4-DDC531AFF587}" type="slidenum">
              <a:rPr lang="en-US" sz="1000" smtClean="0"/>
              <a:pPr algn="r"/>
              <a:t>‹#›</a:t>
            </a:fld>
            <a:endParaRPr lang="en-US" sz="1000" dirty="0"/>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99066" y="212559"/>
            <a:ext cx="1234023" cy="54944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dirty="0"/>
              <a:t>Click to edit Master title style</a:t>
            </a:r>
          </a:p>
        </p:txBody>
      </p:sp>
      <p:sp>
        <p:nvSpPr>
          <p:cNvPr id="12" name="Date Placeholder 11"/>
          <p:cNvSpPr>
            <a:spLocks noGrp="1"/>
          </p:cNvSpPr>
          <p:nvPr>
            <p:ph type="dt" sz="half" idx="10"/>
          </p:nvPr>
        </p:nvSpPr>
        <p:spPr/>
        <p:txBody>
          <a:bodyPr/>
          <a:lstStyle/>
          <a:p>
            <a:pPr algn="r"/>
            <a:fld id="{6CEDDAFA-D56B-4646-B6C2-4674342C2B2D}" type="datetime1">
              <a:rPr lang="en-US" smtClean="0"/>
              <a:t>6/23/2017</a:t>
            </a:fld>
            <a:endParaRPr lang="en-US" sz="1000" dirty="0">
              <a:solidFill>
                <a:schemeClr val="tx1">
                  <a:tint val="65000"/>
                </a:schemeClr>
              </a:solidFill>
            </a:endParaRPr>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pPr algn="r"/>
            <a:fld id="{256D3EEF-DE4E-429D-8EC4-DDC531AFF587}" type="slidenum">
              <a:rPr lang="en-US" sz="1000" smtClean="0"/>
              <a:pPr algn="r"/>
              <a:t>‹#›</a:t>
            </a:fld>
            <a:endParaRPr lang="en-US" sz="1000"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99066" y="212559"/>
            <a:ext cx="1234023" cy="54944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dirty="0"/>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8" name="Date Placeholder 7"/>
          <p:cNvSpPr>
            <a:spLocks noGrp="1"/>
          </p:cNvSpPr>
          <p:nvPr>
            <p:ph type="dt" sz="half" idx="15"/>
          </p:nvPr>
        </p:nvSpPr>
        <p:spPr/>
        <p:txBody>
          <a:bodyPr rtlCol="0"/>
          <a:lstStyle/>
          <a:p>
            <a:pPr algn="r"/>
            <a:fld id="{FB666433-4F73-4ED6-9908-1675813633F9}" type="datetime1">
              <a:rPr lang="en-US" smtClean="0"/>
              <a:t>6/23/2017</a:t>
            </a:fld>
            <a:endParaRPr lang="en-US" sz="1000" dirty="0">
              <a:solidFill>
                <a:schemeClr val="tx1">
                  <a:tint val="65000"/>
                </a:schemeClr>
              </a:solidFill>
            </a:endParaRPr>
          </a:p>
        </p:txBody>
      </p:sp>
      <p:sp>
        <p:nvSpPr>
          <p:cNvPr id="10" name="Slide Number Placeholder 9"/>
          <p:cNvSpPr>
            <a:spLocks noGrp="1"/>
          </p:cNvSpPr>
          <p:nvPr>
            <p:ph type="sldNum" sz="quarter" idx="16"/>
          </p:nvPr>
        </p:nvSpPr>
        <p:spPr/>
        <p:txBody>
          <a:bodyPr rtlCol="0"/>
          <a:lstStyle/>
          <a:p>
            <a:pPr algn="r"/>
            <a:fld id="{256D3EEF-DE4E-429D-8EC4-DDC531AFF587}" type="slidenum">
              <a:rPr lang="en-US" sz="1000" smtClean="0"/>
              <a:pPr algn="r"/>
              <a:t>‹#›</a:t>
            </a:fld>
            <a:endParaRPr lang="en-US" sz="100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dirty="0"/>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0" name="Date Placeholder 9"/>
          <p:cNvSpPr>
            <a:spLocks noGrp="1"/>
          </p:cNvSpPr>
          <p:nvPr>
            <p:ph type="dt" sz="half" idx="15"/>
          </p:nvPr>
        </p:nvSpPr>
        <p:spPr/>
        <p:txBody>
          <a:bodyPr rtlCol="0"/>
          <a:lstStyle/>
          <a:p>
            <a:pPr algn="r"/>
            <a:fld id="{4F8071EC-6DCF-43D9-B60D-BCF275F7F303}" type="datetime1">
              <a:rPr lang="en-US" smtClean="0"/>
              <a:t>6/23/2017</a:t>
            </a:fld>
            <a:endParaRPr lang="en-US" sz="1000" dirty="0">
              <a:solidFill>
                <a:schemeClr val="tx1">
                  <a:tint val="65000"/>
                </a:schemeClr>
              </a:solidFill>
            </a:endParaRPr>
          </a:p>
        </p:txBody>
      </p:sp>
      <p:sp>
        <p:nvSpPr>
          <p:cNvPr id="12" name="Slide Number Placeholder 11"/>
          <p:cNvSpPr>
            <a:spLocks noGrp="1"/>
          </p:cNvSpPr>
          <p:nvPr>
            <p:ph type="sldNum" sz="quarter" idx="16"/>
          </p:nvPr>
        </p:nvSpPr>
        <p:spPr/>
        <p:txBody>
          <a:bodyPr rtlCol="0"/>
          <a:lstStyle/>
          <a:p>
            <a:pPr algn="r"/>
            <a:fld id="{256D3EEF-DE4E-429D-8EC4-DDC531AFF587}" type="slidenum">
              <a:rPr lang="en-US" sz="1000" smtClean="0"/>
              <a:pPr algn="r"/>
              <a:t>‹#›</a:t>
            </a:fld>
            <a:endParaRPr lang="en-US" sz="1000" dirty="0"/>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algn="r"/>
            <a:fld id="{822ED190-B6CF-472E-A842-712933978272}" type="datetime1">
              <a:rPr lang="en-US" smtClean="0"/>
              <a:t>6/23/2017</a:t>
            </a:fld>
            <a:endParaRPr lang="en-US" sz="1000" dirty="0">
              <a:solidFill>
                <a:schemeClr val="tx1">
                  <a:tint val="65000"/>
                </a:schemeClr>
              </a:solidFill>
            </a:endParaRPr>
          </a:p>
        </p:txBody>
      </p:sp>
      <p:sp>
        <p:nvSpPr>
          <p:cNvPr id="5" name="Slide Number Placeholder 4"/>
          <p:cNvSpPr>
            <a:spLocks noGrp="1"/>
          </p:cNvSpPr>
          <p:nvPr>
            <p:ph type="sldNum" sz="quarter" idx="12"/>
          </p:nvPr>
        </p:nvSpPr>
        <p:spPr/>
        <p:txBody>
          <a:bodyPr/>
          <a:lstStyle>
            <a:lvl1pPr>
              <a:defRPr>
                <a:solidFill>
                  <a:srgbClr val="FFFFFF"/>
                </a:solidFill>
              </a:defRPr>
            </a:lvl1pPr>
          </a:lstStyle>
          <a:p>
            <a:pPr algn="r"/>
            <a:fld id="{256D3EEF-DE4E-429D-8EC4-DDC531AFF587}" type="slidenum">
              <a:rPr lang="en-US" sz="1000" smtClean="0"/>
              <a:pPr algn="r"/>
              <a:t>‹#›</a:t>
            </a:fld>
            <a:endParaRPr lang="en-US" sz="10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fld id="{C5C25BC6-3902-4F0B-B024-DA4106EE7752}" type="datetime1">
              <a:rPr lang="en-US" smtClean="0"/>
              <a:t>6/23/2017</a:t>
            </a:fld>
            <a:endParaRPr lang="en-US" sz="1000" dirty="0">
              <a:solidFill>
                <a:schemeClr val="tx1">
                  <a:tint val="65000"/>
                </a:schemeClr>
              </a:solidFill>
            </a:endParaRPr>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lgn="r"/>
            <a:fld id="{256D3EEF-DE4E-429D-8EC4-DDC531AFF587}" type="slidenum">
              <a:rPr lang="en-US" sz="1000" smtClean="0"/>
              <a:pPr algn="r"/>
              <a:t>‹#›</a:t>
            </a:fld>
            <a:endParaRPr lang="en-US" sz="1000"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99066" y="212559"/>
            <a:ext cx="1234023" cy="54944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pPr algn="r"/>
            <a:fld id="{5BF3B3D2-ACB0-4A8D-B23C-84F41535B210}" type="datetime1">
              <a:rPr lang="en-US" smtClean="0"/>
              <a:t>6/23/2017</a:t>
            </a:fld>
            <a:endParaRPr lang="en-US" sz="1000" dirty="0">
              <a:solidFill>
                <a:schemeClr val="tx1">
                  <a:tint val="65000"/>
                </a:schemeClr>
              </a:solidFill>
            </a:endParaRPr>
          </a:p>
        </p:txBody>
      </p:sp>
      <p:sp>
        <p:nvSpPr>
          <p:cNvPr id="7" name="Slide Number Placeholder 6"/>
          <p:cNvSpPr>
            <a:spLocks noGrp="1"/>
          </p:cNvSpPr>
          <p:nvPr>
            <p:ph type="sldNum" sz="quarter" idx="12"/>
          </p:nvPr>
        </p:nvSpPr>
        <p:spPr/>
        <p:txBody>
          <a:bodyPr/>
          <a:lstStyle>
            <a:lvl1pPr>
              <a:defRPr>
                <a:solidFill>
                  <a:srgbClr val="FFFFFF"/>
                </a:solidFill>
              </a:defRPr>
            </a:lvl1pPr>
          </a:lstStyle>
          <a:p>
            <a:pPr algn="r"/>
            <a:fld id="{256D3EEF-DE4E-429D-8EC4-DDC531AFF587}" type="slidenum">
              <a:rPr lang="en-US" sz="1000" smtClean="0"/>
              <a:pPr algn="r"/>
              <a:t>‹#›</a:t>
            </a:fld>
            <a:endParaRPr lang="en-US" sz="1000" dirty="0"/>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Date Placeholder 11"/>
          <p:cNvSpPr>
            <a:spLocks noGrp="1"/>
          </p:cNvSpPr>
          <p:nvPr>
            <p:ph type="dt" sz="half" idx="10"/>
          </p:nvPr>
        </p:nvSpPr>
        <p:spPr>
          <a:xfrm>
            <a:off x="6248400" y="6248400"/>
            <a:ext cx="2667000" cy="365125"/>
          </a:xfrm>
        </p:spPr>
        <p:txBody>
          <a:bodyPr rtlCol="0"/>
          <a:lstStyle/>
          <a:p>
            <a:pPr algn="r"/>
            <a:fld id="{3E8AB721-0782-4FD1-8717-BF01A1A9640B}" type="datetime1">
              <a:rPr lang="en-US" smtClean="0"/>
              <a:t>6/23/2017</a:t>
            </a:fld>
            <a:endParaRPr lang="en-US" sz="1000" dirty="0">
              <a:solidFill>
                <a:schemeClr val="tx1">
                  <a:tint val="65000"/>
                </a:schemeClr>
              </a:solidFill>
            </a:endParaRPr>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pPr algn="r"/>
            <a:fld id="{256D3EEF-DE4E-429D-8EC4-DDC531AFF587}" type="slidenum">
              <a:rPr lang="en-US" sz="1000" smtClean="0"/>
              <a:pPr algn="r"/>
              <a:t>‹#›</a:t>
            </a:fld>
            <a:endParaRPr lang="en-US" sz="1000" dirty="0"/>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dirty="0"/>
              <a:t>Click icon to add picture</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99066" y="212559"/>
            <a:ext cx="1234023" cy="54944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dirty="0"/>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pPr algn="r"/>
            <a:fld id="{7C0D7150-A67C-4CBB-B78B-C0A61A8D8282}" type="datetime1">
              <a:rPr lang="en-US" smtClean="0"/>
              <a:t>6/23/2017</a:t>
            </a:fld>
            <a:endParaRPr lang="en-US" sz="1000" dirty="0">
              <a:solidFill>
                <a:schemeClr val="tx1">
                  <a:tint val="65000"/>
                </a:schemeClr>
              </a:solidFill>
            </a:endParaRP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pPr algn="r"/>
            <a:fld id="{256D3EEF-DE4E-429D-8EC4-DDC531AFF587}" type="slidenum">
              <a:rPr lang="en-US" sz="1000" smtClean="0"/>
              <a:pPr algn="r"/>
              <a:t>‹#›</a:t>
            </a:fld>
            <a:endParaRPr lang="en-US" sz="1000" dirty="0"/>
          </a:p>
        </p:txBody>
      </p:sp>
      <p:sp>
        <p:nvSpPr>
          <p:cNvPr id="11" name="Footer Placeholder 2"/>
          <p:cNvSpPr>
            <a:spLocks noGrp="1"/>
          </p:cNvSpPr>
          <p:nvPr>
            <p:ph type="ftr" sz="quarter" idx="3"/>
          </p:nvPr>
        </p:nvSpPr>
        <p:spPr>
          <a:xfrm>
            <a:off x="0" y="6705600"/>
            <a:ext cx="9144000" cy="136331"/>
          </a:xfrm>
          <a:prstGeom prst="rect">
            <a:avLst/>
          </a:prstGeom>
        </p:spPr>
        <p:txBody>
          <a:bodyPr/>
          <a:lstStyle>
            <a:lvl1pPr>
              <a:defRPr sz="700"/>
            </a:lvl1pPr>
          </a:lstStyle>
          <a:p>
            <a:pPr algn="ctr"/>
            <a:r>
              <a:rPr lang="en-US" dirty="0"/>
              <a:t>© 2013 Phidiax, llc. All rights reserved. This solution brief is for informational purposes only. PHIDIAX MAKES NO WARRANTIES, EXPRESS OR IMPLIED, IN THIS SUMMARY. All trademarks are property of their respective owners.</a:t>
            </a:r>
          </a:p>
        </p:txBody>
      </p:sp>
      <p:pic>
        <p:nvPicPr>
          <p:cNvPr id="12" name="Picture 1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699066" y="212559"/>
            <a:ext cx="1234023" cy="549442"/>
          </a:xfrm>
          <a:prstGeom prst="rect">
            <a:avLst/>
          </a:prstGeom>
        </p:spPr>
      </p:pic>
    </p:spTree>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hf hd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davemilner.com/"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hyperlink" Target="https://www.visualstudio.com/en-us/docs/build/overview" TargetMode="External"/><Relationship Id="rId3" Type="http://schemas.openxmlformats.org/officeDocument/2006/relationships/hyperlink" Target="https://github.com/davemilner/h2oforlife" TargetMode="External"/><Relationship Id="rId7" Type="http://schemas.openxmlformats.org/officeDocument/2006/relationships/hyperlink" Target="https://channel9.msdn.com/Events/Build/2017/P4105" TargetMode="External"/><Relationship Id="rId2" Type="http://schemas.openxmlformats.org/officeDocument/2006/relationships/hyperlink" Target="https://github.com/davemilner/DenverDevDays" TargetMode="External"/><Relationship Id="rId1" Type="http://schemas.openxmlformats.org/officeDocument/2006/relationships/slideLayout" Target="../slideLayouts/slideLayout2.xml"/><Relationship Id="rId6" Type="http://schemas.openxmlformats.org/officeDocument/2006/relationships/hyperlink" Target="https://channel9.msdn.com/Events/Ignite/New-Zealand-2016/M328" TargetMode="External"/><Relationship Id="rId5" Type="http://schemas.openxmlformats.org/officeDocument/2006/relationships/hyperlink" Target="https://www.microsoft.com/en-us/download/details.aspx?id=54266" TargetMode="External"/><Relationship Id="rId10" Type="http://schemas.openxmlformats.org/officeDocument/2006/relationships/image" Target="../media/image12.png"/><Relationship Id="rId4" Type="http://schemas.openxmlformats.org/officeDocument/2006/relationships/hyperlink" Target="https://www.amazon.com/gp/product/0321601912" TargetMode="External"/><Relationship Id="rId9" Type="http://schemas.openxmlformats.org/officeDocument/2006/relationships/hyperlink" Target="https://www.visualstudio.com/en-us/docs/build/apps/aspnet/aspnetcore-to-azur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5029200"/>
            <a:ext cx="8001000" cy="838200"/>
          </a:xfrm>
          <a:solidFill>
            <a:srgbClr val="2B6CC6"/>
          </a:solidFill>
        </p:spPr>
        <p:txBody>
          <a:bodyPr>
            <a:normAutofit/>
          </a:bodyPr>
          <a:lstStyle/>
          <a:p>
            <a:r>
              <a:rPr lang="en-US" sz="2400" dirty="0"/>
              <a:t>Continuous Delivery with  .NET Core, Docker, Azure, and visual studio team services</a:t>
            </a:r>
          </a:p>
        </p:txBody>
      </p:sp>
      <p:sp>
        <p:nvSpPr>
          <p:cNvPr id="3" name="Subtitle 2"/>
          <p:cNvSpPr>
            <a:spLocks noGrp="1"/>
          </p:cNvSpPr>
          <p:nvPr>
            <p:ph type="subTitle" idx="1"/>
          </p:nvPr>
        </p:nvSpPr>
        <p:spPr>
          <a:xfrm>
            <a:off x="2362200" y="6050037"/>
            <a:ext cx="6781800" cy="685800"/>
          </a:xfrm>
          <a:solidFill>
            <a:srgbClr val="2B6CC6"/>
          </a:solidFill>
        </p:spPr>
        <p:txBody>
          <a:bodyPr>
            <a:normAutofit/>
          </a:bodyPr>
          <a:lstStyle/>
          <a:p>
            <a:r>
              <a:rPr lang="en-US" dirty="0"/>
              <a:t>Dave Milner</a:t>
            </a:r>
          </a:p>
        </p:txBody>
      </p:sp>
    </p:spTree>
    <p:extLst>
      <p:ext uri="{BB962C8B-B14F-4D97-AF65-F5344CB8AC3E}">
        <p14:creationId xmlns:p14="http://schemas.microsoft.com/office/powerpoint/2010/main" val="548096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600200" y="1905000"/>
            <a:ext cx="6553200" cy="411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lgn="r"/>
            <a:fld id="{256D3EEF-DE4E-429D-8EC4-DDC531AFF587}" type="slidenum">
              <a:rPr lang="en-US" sz="1000" smtClean="0"/>
              <a:pPr algn="r"/>
              <a:t>10</a:t>
            </a:fld>
            <a:endParaRPr lang="en-US" sz="1000" dirty="0"/>
          </a:p>
        </p:txBody>
      </p:sp>
      <p:sp>
        <p:nvSpPr>
          <p:cNvPr id="4" name="Content Placeholder 3"/>
          <p:cNvSpPr>
            <a:spLocks noGrp="1"/>
          </p:cNvSpPr>
          <p:nvPr>
            <p:ph sz="quarter" idx="1"/>
          </p:nvPr>
        </p:nvSpPr>
        <p:spPr>
          <a:xfrm>
            <a:off x="4114800" y="2362200"/>
            <a:ext cx="2974848" cy="533400"/>
          </a:xfrm>
        </p:spPr>
        <p:txBody>
          <a:bodyPr/>
          <a:lstStyle/>
          <a:p>
            <a:pPr marL="0" indent="0">
              <a:buNone/>
            </a:pPr>
            <a:r>
              <a:rPr lang="en-US" dirty="0">
                <a:solidFill>
                  <a:schemeClr val="bg1"/>
                </a:solidFill>
              </a:rPr>
              <a:t>DevOps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609181" cy="805595"/>
          </a:xfrm>
          <a:prstGeom prst="rect">
            <a:avLst/>
          </a:prstGeom>
        </p:spPr>
      </p:pic>
      <p:sp>
        <p:nvSpPr>
          <p:cNvPr id="7" name="Rectangle 6"/>
          <p:cNvSpPr/>
          <p:nvPr/>
        </p:nvSpPr>
        <p:spPr>
          <a:xfrm>
            <a:off x="3304233" y="3657600"/>
            <a:ext cx="3200400" cy="1295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p:cNvSpPr txBox="1">
            <a:spLocks/>
          </p:cNvSpPr>
          <p:nvPr/>
        </p:nvSpPr>
        <p:spPr>
          <a:xfrm>
            <a:off x="3505200" y="4038600"/>
            <a:ext cx="2971800" cy="533400"/>
          </a:xfrm>
          <a:prstGeom prst="rect">
            <a:avLst/>
          </a:prstGeom>
        </p:spPr>
        <p:txBody>
          <a:bodyPr vert="horz">
            <a:normAutofit fontScale="925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Font typeface="Wingdings"/>
              <a:buNone/>
            </a:pPr>
            <a:r>
              <a:rPr lang="en-US" dirty="0">
                <a:solidFill>
                  <a:schemeClr val="bg1"/>
                </a:solidFill>
              </a:rPr>
              <a:t>Continuous Delivery</a:t>
            </a:r>
          </a:p>
        </p:txBody>
      </p:sp>
    </p:spTree>
    <p:extLst>
      <p:ext uri="{BB962C8B-B14F-4D97-AF65-F5344CB8AC3E}">
        <p14:creationId xmlns:p14="http://schemas.microsoft.com/office/powerpoint/2010/main" val="3455672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r"/>
            <a:fld id="{256D3EEF-DE4E-429D-8EC4-DDC531AFF587}" type="slidenum">
              <a:rPr lang="en-US" sz="1000" smtClean="0"/>
              <a:pPr algn="r"/>
              <a:t>11</a:t>
            </a:fld>
            <a:endParaRPr lang="en-US" sz="1000" dirty="0"/>
          </a:p>
        </p:txBody>
      </p:sp>
      <p:sp>
        <p:nvSpPr>
          <p:cNvPr id="4" name="Content Placeholder 3"/>
          <p:cNvSpPr>
            <a:spLocks noGrp="1"/>
          </p:cNvSpPr>
          <p:nvPr>
            <p:ph sz="quarter" idx="1"/>
          </p:nvPr>
        </p:nvSpPr>
        <p:spPr>
          <a:xfrm>
            <a:off x="-21771" y="1516698"/>
            <a:ext cx="5334000" cy="5341302"/>
          </a:xfrm>
        </p:spPr>
        <p:txBody>
          <a:bodyPr>
            <a:normAutofit/>
          </a:bodyPr>
          <a:lstStyle/>
          <a:p>
            <a:pPr lvl="1"/>
            <a:r>
              <a:rPr lang="en-US" b="1" i="1" dirty="0"/>
              <a:t>Tools</a:t>
            </a:r>
          </a:p>
          <a:p>
            <a:pPr lvl="2"/>
            <a:r>
              <a:rPr lang="en-US" dirty="0"/>
              <a:t>Challenges</a:t>
            </a:r>
          </a:p>
          <a:p>
            <a:pPr lvl="3"/>
            <a:r>
              <a:rPr lang="en-US" dirty="0"/>
              <a:t>More than 1 vendor </a:t>
            </a:r>
          </a:p>
          <a:p>
            <a:pPr lvl="3"/>
            <a:r>
              <a:rPr lang="en-US" dirty="0"/>
              <a:t>Complex</a:t>
            </a:r>
          </a:p>
          <a:p>
            <a:pPr lvl="3"/>
            <a:r>
              <a:rPr lang="en-US" dirty="0"/>
              <a:t>Time Consuming</a:t>
            </a:r>
          </a:p>
          <a:p>
            <a:pPr lvl="2"/>
            <a:r>
              <a:rPr lang="en-US" dirty="0"/>
              <a:t>Components</a:t>
            </a:r>
          </a:p>
          <a:p>
            <a:pPr lvl="3"/>
            <a:r>
              <a:rPr lang="en-US" dirty="0"/>
              <a:t>Containers – Docker</a:t>
            </a:r>
          </a:p>
          <a:p>
            <a:pPr lvl="3"/>
            <a:r>
              <a:rPr lang="en-US" dirty="0"/>
              <a:t>Testing / Monitoring</a:t>
            </a:r>
          </a:p>
          <a:p>
            <a:pPr lvl="3"/>
            <a:r>
              <a:rPr lang="en-US" dirty="0"/>
              <a:t>Builds + Deployment</a:t>
            </a:r>
          </a:p>
          <a:p>
            <a:pPr lvl="2"/>
            <a:r>
              <a:rPr lang="en-US" dirty="0"/>
              <a:t>Cloud Vendors</a:t>
            </a:r>
          </a:p>
          <a:p>
            <a:pPr lvl="3"/>
            <a:r>
              <a:rPr lang="en-US" dirty="0"/>
              <a:t>Azure</a:t>
            </a:r>
          </a:p>
          <a:p>
            <a:pPr lvl="3"/>
            <a:r>
              <a:rPr lang="en-US" dirty="0"/>
              <a:t>AWS</a:t>
            </a:r>
          </a:p>
          <a:p>
            <a:pPr lvl="3"/>
            <a:r>
              <a:rPr lang="en-US" dirty="0"/>
              <a:t>Google/Others</a:t>
            </a:r>
          </a:p>
          <a:p>
            <a:pPr marL="1143000" lvl="3" indent="0">
              <a:buNone/>
            </a:pPr>
            <a:endParaRPr lang="en-US" dirty="0"/>
          </a:p>
          <a:p>
            <a:pPr lvl="2"/>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609181" cy="80559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459474" y="2150865"/>
            <a:ext cx="5341302" cy="4005977"/>
          </a:xfrm>
          <a:prstGeom prst="rect">
            <a:avLst/>
          </a:prstGeom>
        </p:spPr>
      </p:pic>
    </p:spTree>
    <p:extLst>
      <p:ext uri="{BB962C8B-B14F-4D97-AF65-F5344CB8AC3E}">
        <p14:creationId xmlns:p14="http://schemas.microsoft.com/office/powerpoint/2010/main" val="3140529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12</a:t>
            </a:fld>
            <a:endParaRPr lang="en-US" sz="10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609181" cy="805595"/>
          </a:xfrm>
          <a:prstGeom prst="rect">
            <a:avLst/>
          </a:prstGeom>
        </p:spPr>
      </p:pic>
      <p:pic>
        <p:nvPicPr>
          <p:cNvPr id="4" name="Content Placeholder 3"/>
          <p:cNvPicPr>
            <a:picLocks noGrp="1" noChangeAspect="1"/>
          </p:cNvPicPr>
          <p:nvPr>
            <p:ph sz="quarter" idx="1"/>
          </p:nvPr>
        </p:nvPicPr>
        <p:blipFill>
          <a:blip r:embed="rId4"/>
          <a:stretch>
            <a:fillRect/>
          </a:stretch>
        </p:blipFill>
        <p:spPr>
          <a:xfrm>
            <a:off x="914400" y="1600200"/>
            <a:ext cx="6728733" cy="5257800"/>
          </a:xfrm>
          <a:prstGeom prst="rect">
            <a:avLst/>
          </a:prstGeom>
        </p:spPr>
      </p:pic>
    </p:spTree>
    <p:extLst>
      <p:ext uri="{BB962C8B-B14F-4D97-AF65-F5344CB8AC3E}">
        <p14:creationId xmlns:p14="http://schemas.microsoft.com/office/powerpoint/2010/main" val="2193260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13</a:t>
            </a:fld>
            <a:endParaRPr lang="en-US" sz="1000" dirty="0"/>
          </a:p>
        </p:txBody>
      </p:sp>
      <p:sp>
        <p:nvSpPr>
          <p:cNvPr id="5" name="Content Placeholder 4"/>
          <p:cNvSpPr>
            <a:spLocks noGrp="1"/>
          </p:cNvSpPr>
          <p:nvPr>
            <p:ph sz="quarter" idx="1"/>
          </p:nvPr>
        </p:nvSpPr>
        <p:spPr>
          <a:xfrm>
            <a:off x="0" y="1516698"/>
            <a:ext cx="4876800" cy="5341302"/>
          </a:xfrm>
        </p:spPr>
        <p:txBody>
          <a:bodyPr>
            <a:normAutofit/>
          </a:bodyPr>
          <a:lstStyle/>
          <a:p>
            <a:r>
              <a:rPr lang="en-US" dirty="0"/>
              <a:t>Visual Studio Team Services</a:t>
            </a:r>
          </a:p>
          <a:p>
            <a:pPr lvl="1"/>
            <a:r>
              <a:rPr lang="en-US" dirty="0"/>
              <a:t>Any Language</a:t>
            </a:r>
          </a:p>
          <a:p>
            <a:pPr lvl="1"/>
            <a:r>
              <a:rPr lang="en-US" dirty="0"/>
              <a:t>Any Platform</a:t>
            </a:r>
          </a:p>
          <a:p>
            <a:pPr marL="365760" lvl="1" indent="0">
              <a:buNone/>
            </a:pPr>
            <a:endParaRPr lang="en-US" dirty="0"/>
          </a:p>
          <a:p>
            <a:pPr lvl="1"/>
            <a:endParaRPr lang="en-US" dirty="0"/>
          </a:p>
          <a:p>
            <a:pPr lvl="2"/>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609181" cy="80559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450263" y="2184360"/>
            <a:ext cx="5341302" cy="4005977"/>
          </a:xfrm>
          <a:prstGeom prst="rect">
            <a:avLst/>
          </a:prstGeom>
        </p:spPr>
      </p:pic>
      <p:pic>
        <p:nvPicPr>
          <p:cNvPr id="9" name="Picture 8"/>
          <p:cNvPicPr>
            <a:picLocks noChangeAspect="1"/>
          </p:cNvPicPr>
          <p:nvPr/>
        </p:nvPicPr>
        <p:blipFill>
          <a:blip r:embed="rId5"/>
          <a:stretch>
            <a:fillRect/>
          </a:stretch>
        </p:blipFill>
        <p:spPr>
          <a:xfrm>
            <a:off x="685800" y="3581400"/>
            <a:ext cx="1129257" cy="1053973"/>
          </a:xfrm>
          <a:prstGeom prst="rect">
            <a:avLst/>
          </a:prstGeom>
        </p:spPr>
      </p:pic>
    </p:spTree>
    <p:extLst>
      <p:ext uri="{BB962C8B-B14F-4D97-AF65-F5344CB8AC3E}">
        <p14:creationId xmlns:p14="http://schemas.microsoft.com/office/powerpoint/2010/main" val="1642597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14</a:t>
            </a:fld>
            <a:endParaRPr lang="en-US" sz="1000" dirty="0"/>
          </a:p>
        </p:txBody>
      </p:sp>
      <p:sp>
        <p:nvSpPr>
          <p:cNvPr id="5" name="Content Placeholder 4"/>
          <p:cNvSpPr>
            <a:spLocks noGrp="1"/>
          </p:cNvSpPr>
          <p:nvPr>
            <p:ph sz="quarter" idx="1"/>
          </p:nvPr>
        </p:nvSpPr>
        <p:spPr>
          <a:xfrm>
            <a:off x="4015916" y="1516696"/>
            <a:ext cx="5128084" cy="5341302"/>
          </a:xfrm>
        </p:spPr>
        <p:txBody>
          <a:bodyPr>
            <a:normAutofit/>
          </a:bodyPr>
          <a:lstStyle/>
          <a:p>
            <a:r>
              <a:rPr lang="en-US" dirty="0"/>
              <a:t>Visual Studio Team Services </a:t>
            </a:r>
          </a:p>
          <a:p>
            <a:pPr lvl="1"/>
            <a:r>
              <a:rPr lang="en-US" dirty="0"/>
              <a:t>Program in Any Language</a:t>
            </a:r>
          </a:p>
          <a:p>
            <a:pPr lvl="2"/>
            <a:r>
              <a:rPr lang="en-US" dirty="0"/>
              <a:t>.NET</a:t>
            </a:r>
          </a:p>
          <a:p>
            <a:pPr lvl="2"/>
            <a:r>
              <a:rPr lang="en-US" dirty="0"/>
              <a:t>Java</a:t>
            </a:r>
          </a:p>
          <a:p>
            <a:pPr lvl="2"/>
            <a:r>
              <a:rPr lang="en-US" dirty="0"/>
              <a:t>Python</a:t>
            </a:r>
          </a:p>
          <a:p>
            <a:pPr lvl="2"/>
            <a:r>
              <a:rPr lang="en-US" dirty="0"/>
              <a:t>Ruby</a:t>
            </a:r>
          </a:p>
          <a:p>
            <a:pPr lvl="2"/>
            <a:r>
              <a:rPr lang="en-US" dirty="0" err="1"/>
              <a:t>Nodejs</a:t>
            </a:r>
            <a:endParaRPr lang="en-US" dirty="0"/>
          </a:p>
          <a:p>
            <a:pPr lvl="1"/>
            <a:r>
              <a:rPr lang="en-US" dirty="0"/>
              <a:t>Develop on any OS</a:t>
            </a:r>
          </a:p>
          <a:p>
            <a:pPr lvl="2"/>
            <a:r>
              <a:rPr lang="en-US" dirty="0"/>
              <a:t>Linux</a:t>
            </a:r>
          </a:p>
          <a:p>
            <a:pPr lvl="2"/>
            <a:r>
              <a:rPr lang="en-US" dirty="0"/>
              <a:t>Mac</a:t>
            </a:r>
          </a:p>
          <a:p>
            <a:pPr lvl="2"/>
            <a:r>
              <a:rPr lang="en-US" dirty="0"/>
              <a:t>Windows</a:t>
            </a:r>
          </a:p>
          <a:p>
            <a:pPr lvl="1"/>
            <a:endParaRPr lang="en-US" dirty="0"/>
          </a:p>
          <a:p>
            <a:pPr lvl="1"/>
            <a:endParaRPr lang="en-US" dirty="0"/>
          </a:p>
          <a:p>
            <a:pPr marL="0" indent="0">
              <a:buNone/>
            </a:pPr>
            <a:endParaRPr lang="en-US" dirty="0"/>
          </a:p>
          <a:p>
            <a:pPr lvl="1"/>
            <a:endParaRPr lang="en-US" dirty="0"/>
          </a:p>
          <a:p>
            <a:pPr marL="365760" lvl="1" indent="0">
              <a:buNone/>
            </a:pP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609181" cy="805595"/>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67663" y="2184357"/>
            <a:ext cx="5341304" cy="4005978"/>
          </a:xfrm>
          <a:prstGeom prst="rect">
            <a:avLst/>
          </a:prstGeom>
        </p:spPr>
      </p:pic>
    </p:spTree>
    <p:extLst>
      <p:ext uri="{BB962C8B-B14F-4D97-AF65-F5344CB8AC3E}">
        <p14:creationId xmlns:p14="http://schemas.microsoft.com/office/powerpoint/2010/main" val="947634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15</a:t>
            </a:fld>
            <a:endParaRPr lang="en-US" sz="1000" dirty="0"/>
          </a:p>
        </p:txBody>
      </p:sp>
      <p:sp>
        <p:nvSpPr>
          <p:cNvPr id="5" name="Content Placeholder 4"/>
          <p:cNvSpPr>
            <a:spLocks noGrp="1"/>
          </p:cNvSpPr>
          <p:nvPr>
            <p:ph sz="quarter" idx="1"/>
          </p:nvPr>
        </p:nvSpPr>
        <p:spPr>
          <a:xfrm>
            <a:off x="0" y="1516698"/>
            <a:ext cx="4876800" cy="5341302"/>
          </a:xfrm>
        </p:spPr>
        <p:txBody>
          <a:bodyPr>
            <a:normAutofit/>
          </a:bodyPr>
          <a:lstStyle/>
          <a:p>
            <a:r>
              <a:rPr lang="en-US" dirty="0"/>
              <a:t>Visual Studio Team Services</a:t>
            </a:r>
          </a:p>
          <a:p>
            <a:pPr lvl="1"/>
            <a:r>
              <a:rPr lang="en-US" dirty="0"/>
              <a:t>Deploy to any Platform</a:t>
            </a:r>
          </a:p>
          <a:p>
            <a:pPr lvl="2"/>
            <a:r>
              <a:rPr lang="en-US" dirty="0"/>
              <a:t>Android</a:t>
            </a:r>
          </a:p>
          <a:p>
            <a:pPr lvl="2"/>
            <a:r>
              <a:rPr lang="en-US" dirty="0"/>
              <a:t>iOS</a:t>
            </a:r>
          </a:p>
          <a:p>
            <a:pPr lvl="2"/>
            <a:r>
              <a:rPr lang="en-US" dirty="0"/>
              <a:t>Docker</a:t>
            </a:r>
          </a:p>
          <a:p>
            <a:pPr lvl="2"/>
            <a:r>
              <a:rPr lang="en-US" dirty="0"/>
              <a:t>Azure</a:t>
            </a:r>
          </a:p>
          <a:p>
            <a:pPr lvl="2"/>
            <a:r>
              <a:rPr lang="en-US" dirty="0"/>
              <a:t>AWS</a:t>
            </a:r>
          </a:p>
          <a:p>
            <a:pPr lvl="2"/>
            <a:r>
              <a:rPr lang="en-US" dirty="0"/>
              <a:t>Linux</a:t>
            </a:r>
          </a:p>
          <a:p>
            <a:pPr lvl="2"/>
            <a:r>
              <a:rPr lang="en-US" dirty="0"/>
              <a:t>Mac</a:t>
            </a:r>
          </a:p>
          <a:p>
            <a:pPr lvl="2"/>
            <a:r>
              <a:rPr lang="en-US" dirty="0"/>
              <a:t>Windows Phone</a:t>
            </a:r>
          </a:p>
          <a:p>
            <a:pPr marL="365760" lvl="1" indent="0">
              <a:buNone/>
            </a:pPr>
            <a:endParaRPr lang="en-US" dirty="0"/>
          </a:p>
          <a:p>
            <a:pPr lvl="1"/>
            <a:endParaRPr lang="en-US" dirty="0"/>
          </a:p>
          <a:p>
            <a:pPr lvl="2"/>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609181" cy="80559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450263" y="2184360"/>
            <a:ext cx="5341302" cy="4005977"/>
          </a:xfrm>
          <a:prstGeom prst="rect">
            <a:avLst/>
          </a:prstGeom>
        </p:spPr>
      </p:pic>
    </p:spTree>
    <p:extLst>
      <p:ext uri="{BB962C8B-B14F-4D97-AF65-F5344CB8AC3E}">
        <p14:creationId xmlns:p14="http://schemas.microsoft.com/office/powerpoint/2010/main" val="320770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16</a:t>
            </a:fld>
            <a:endParaRPr lang="en-US" sz="1000" dirty="0"/>
          </a:p>
        </p:txBody>
      </p:sp>
      <p:sp>
        <p:nvSpPr>
          <p:cNvPr id="8" name="TextBox 7"/>
          <p:cNvSpPr txBox="1"/>
          <p:nvPr/>
        </p:nvSpPr>
        <p:spPr>
          <a:xfrm>
            <a:off x="3810000" y="1828800"/>
            <a:ext cx="1828800" cy="830997"/>
          </a:xfrm>
          <a:prstGeom prst="rect">
            <a:avLst/>
          </a:prstGeom>
          <a:noFill/>
        </p:spPr>
        <p:txBody>
          <a:bodyPr wrap="square" rtlCol="0">
            <a:spAutoFit/>
          </a:bodyPr>
          <a:lstStyle/>
          <a:p>
            <a:r>
              <a:rPr lang="en-US" sz="4800" dirty="0">
                <a:solidFill>
                  <a:schemeClr val="bg1"/>
                </a:solidFill>
                <a:latin typeface="AR BERKLEY" panose="02000000000000000000" pitchFamily="2" charset="0"/>
              </a:rPr>
              <a:t>Demo</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609181" cy="805595"/>
          </a:xfrm>
          <a:prstGeom prst="rect">
            <a:avLst/>
          </a:prstGeom>
        </p:spPr>
      </p:pic>
      <p:pic>
        <p:nvPicPr>
          <p:cNvPr id="17" name="Content Placeholder 16">
            <a:extLst>
              <a:ext uri="{FF2B5EF4-FFF2-40B4-BE49-F238E27FC236}">
                <a16:creationId xmlns:a16="http://schemas.microsoft.com/office/drawing/2014/main" id="{06BBA773-F78E-43F4-B993-EE51676C9EC7}"/>
              </a:ext>
            </a:extLst>
          </p:cNvPr>
          <p:cNvPicPr>
            <a:picLocks noGrp="1" noChangeAspect="1"/>
          </p:cNvPicPr>
          <p:nvPr>
            <p:ph sz="quarter" idx="1"/>
          </p:nvPr>
        </p:nvPicPr>
        <p:blipFill>
          <a:blip r:embed="rId4">
            <a:extLst>
              <a:ext uri="{28A0092B-C50C-407E-A947-70E740481C1C}">
                <a14:useLocalDpi xmlns:a14="http://schemas.microsoft.com/office/drawing/2010/main" val="0"/>
              </a:ext>
            </a:extLst>
          </a:blip>
          <a:stretch>
            <a:fillRect/>
          </a:stretch>
        </p:blipFill>
        <p:spPr>
          <a:xfrm>
            <a:off x="0" y="1516698"/>
            <a:ext cx="9144000" cy="5372100"/>
          </a:xfrm>
        </p:spPr>
      </p:pic>
      <p:sp>
        <p:nvSpPr>
          <p:cNvPr id="18" name="TextBox 17">
            <a:extLst>
              <a:ext uri="{FF2B5EF4-FFF2-40B4-BE49-F238E27FC236}">
                <a16:creationId xmlns:a16="http://schemas.microsoft.com/office/drawing/2014/main" id="{0E35E0A3-1543-4B28-B0FD-1B62DF512A41}"/>
              </a:ext>
            </a:extLst>
          </p:cNvPr>
          <p:cNvSpPr txBox="1"/>
          <p:nvPr/>
        </p:nvSpPr>
        <p:spPr>
          <a:xfrm>
            <a:off x="3429000" y="1890356"/>
            <a:ext cx="2590800" cy="769441"/>
          </a:xfrm>
          <a:prstGeom prst="rect">
            <a:avLst/>
          </a:prstGeom>
          <a:noFill/>
        </p:spPr>
        <p:txBody>
          <a:bodyPr wrap="square" rtlCol="0">
            <a:spAutoFit/>
          </a:bodyPr>
          <a:lstStyle/>
          <a:p>
            <a:r>
              <a:rPr lang="en-US" sz="4400" dirty="0">
                <a:solidFill>
                  <a:schemeClr val="bg1"/>
                </a:solidFill>
                <a:latin typeface="Castellar" panose="020A0402060406010301" pitchFamily="18" charset="0"/>
              </a:rPr>
              <a:t>Demo</a:t>
            </a:r>
          </a:p>
        </p:txBody>
      </p:sp>
    </p:spTree>
    <p:extLst>
      <p:ext uri="{BB962C8B-B14F-4D97-AF65-F5344CB8AC3E}">
        <p14:creationId xmlns:p14="http://schemas.microsoft.com/office/powerpoint/2010/main" val="3734633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17</a:t>
            </a:fld>
            <a:endParaRPr lang="en-US" sz="1000" dirty="0"/>
          </a:p>
        </p:txBody>
      </p:sp>
      <p:sp>
        <p:nvSpPr>
          <p:cNvPr id="5" name="Content Placeholder 4"/>
          <p:cNvSpPr>
            <a:spLocks noGrp="1"/>
          </p:cNvSpPr>
          <p:nvPr>
            <p:ph sz="quarter" idx="1"/>
          </p:nvPr>
        </p:nvSpPr>
        <p:spPr>
          <a:xfrm>
            <a:off x="4015916" y="1516696"/>
            <a:ext cx="5128084" cy="5341302"/>
          </a:xfrm>
        </p:spPr>
        <p:txBody>
          <a:bodyPr>
            <a:normAutofit/>
          </a:bodyPr>
          <a:lstStyle/>
          <a:p>
            <a:r>
              <a:rPr lang="en-US" dirty="0"/>
              <a:t>Automation</a:t>
            </a:r>
          </a:p>
          <a:p>
            <a:pPr lvl="1"/>
            <a:r>
              <a:rPr lang="en-US" dirty="0"/>
              <a:t>Visual Studio 2017</a:t>
            </a:r>
          </a:p>
          <a:p>
            <a:pPr lvl="1"/>
            <a:r>
              <a:rPr lang="en-US" dirty="0"/>
              <a:t>Yeoman</a:t>
            </a:r>
          </a:p>
          <a:p>
            <a:pPr marL="365760" lvl="1" indent="0">
              <a:buNone/>
            </a:pPr>
            <a:endParaRPr lang="en-US" dirty="0"/>
          </a:p>
          <a:p>
            <a:pPr lvl="1"/>
            <a:endParaRPr lang="en-US" dirty="0"/>
          </a:p>
          <a:p>
            <a:pPr marL="0" indent="0">
              <a:buNone/>
            </a:pPr>
            <a:endParaRPr lang="en-US" dirty="0"/>
          </a:p>
          <a:p>
            <a:pPr lvl="1"/>
            <a:endParaRPr lang="en-US" dirty="0"/>
          </a:p>
          <a:p>
            <a:pPr marL="365760" lvl="1" indent="0">
              <a:buNone/>
            </a:pP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609181" cy="805595"/>
          </a:xfrm>
          <a:prstGeom prst="rect">
            <a:avLst/>
          </a:prstGeom>
        </p:spPr>
      </p:pic>
      <p:pic>
        <p:nvPicPr>
          <p:cNvPr id="7" name="Picture 6">
            <a:extLst>
              <a:ext uri="{FF2B5EF4-FFF2-40B4-BE49-F238E27FC236}">
                <a16:creationId xmlns:a16="http://schemas.microsoft.com/office/drawing/2014/main" id="{06E1397D-4096-4AC6-8715-38F43A8FA9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66750" y="2183446"/>
            <a:ext cx="5334000" cy="4000500"/>
          </a:xfrm>
          <a:prstGeom prst="rect">
            <a:avLst/>
          </a:prstGeom>
        </p:spPr>
      </p:pic>
    </p:spTree>
    <p:extLst>
      <p:ext uri="{BB962C8B-B14F-4D97-AF65-F5344CB8AC3E}">
        <p14:creationId xmlns:p14="http://schemas.microsoft.com/office/powerpoint/2010/main" val="3635549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18</a:t>
            </a:fld>
            <a:endParaRPr lang="en-US" sz="10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609181" cy="805595"/>
          </a:xfrm>
          <a:prstGeom prst="rect">
            <a:avLst/>
          </a:prstGeom>
        </p:spPr>
      </p:pic>
      <p:pic>
        <p:nvPicPr>
          <p:cNvPr id="8" name="Content Placeholder 7">
            <a:extLst>
              <a:ext uri="{FF2B5EF4-FFF2-40B4-BE49-F238E27FC236}">
                <a16:creationId xmlns:a16="http://schemas.microsoft.com/office/drawing/2014/main" id="{FE8B5591-73F1-46C6-A9F5-68545C1D2EC7}"/>
              </a:ext>
            </a:extLst>
          </p:cNvPr>
          <p:cNvPicPr>
            <a:picLocks noGrp="1" noChangeAspect="1"/>
          </p:cNvPicPr>
          <p:nvPr>
            <p:ph sz="quarter" idx="1"/>
          </p:nvPr>
        </p:nvPicPr>
        <p:blipFill>
          <a:blip r:embed="rId4"/>
          <a:stretch>
            <a:fillRect/>
          </a:stretch>
        </p:blipFill>
        <p:spPr>
          <a:xfrm>
            <a:off x="333270" y="1484878"/>
            <a:ext cx="7835202" cy="5359541"/>
          </a:xfrm>
          <a:prstGeom prst="rect">
            <a:avLst/>
          </a:prstGeom>
        </p:spPr>
      </p:pic>
    </p:spTree>
    <p:extLst>
      <p:ext uri="{BB962C8B-B14F-4D97-AF65-F5344CB8AC3E}">
        <p14:creationId xmlns:p14="http://schemas.microsoft.com/office/powerpoint/2010/main" val="1499438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19</a:t>
            </a:fld>
            <a:endParaRPr lang="en-US" sz="1000" dirty="0"/>
          </a:p>
        </p:txBody>
      </p:sp>
      <p:sp>
        <p:nvSpPr>
          <p:cNvPr id="8" name="TextBox 7"/>
          <p:cNvSpPr txBox="1"/>
          <p:nvPr/>
        </p:nvSpPr>
        <p:spPr>
          <a:xfrm>
            <a:off x="3810000" y="1828800"/>
            <a:ext cx="1828800" cy="830997"/>
          </a:xfrm>
          <a:prstGeom prst="rect">
            <a:avLst/>
          </a:prstGeom>
          <a:noFill/>
        </p:spPr>
        <p:txBody>
          <a:bodyPr wrap="square" rtlCol="0">
            <a:spAutoFit/>
          </a:bodyPr>
          <a:lstStyle/>
          <a:p>
            <a:r>
              <a:rPr lang="en-US" sz="4800" dirty="0">
                <a:solidFill>
                  <a:schemeClr val="bg1"/>
                </a:solidFill>
                <a:latin typeface="AR BERKLEY" panose="02000000000000000000" pitchFamily="2" charset="0"/>
              </a:rPr>
              <a:t>Demo</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609181" cy="805595"/>
          </a:xfrm>
          <a:prstGeom prst="rect">
            <a:avLst/>
          </a:prstGeom>
        </p:spPr>
      </p:pic>
      <p:pic>
        <p:nvPicPr>
          <p:cNvPr id="17" name="Content Placeholder 16">
            <a:extLst>
              <a:ext uri="{FF2B5EF4-FFF2-40B4-BE49-F238E27FC236}">
                <a16:creationId xmlns:a16="http://schemas.microsoft.com/office/drawing/2014/main" id="{06BBA773-F78E-43F4-B993-EE51676C9EC7}"/>
              </a:ext>
            </a:extLst>
          </p:cNvPr>
          <p:cNvPicPr>
            <a:picLocks noGrp="1" noChangeAspect="1"/>
          </p:cNvPicPr>
          <p:nvPr>
            <p:ph sz="quarter" idx="1"/>
          </p:nvPr>
        </p:nvPicPr>
        <p:blipFill>
          <a:blip r:embed="rId4">
            <a:extLst>
              <a:ext uri="{28A0092B-C50C-407E-A947-70E740481C1C}">
                <a14:useLocalDpi xmlns:a14="http://schemas.microsoft.com/office/drawing/2010/main" val="0"/>
              </a:ext>
            </a:extLst>
          </a:blip>
          <a:stretch>
            <a:fillRect/>
          </a:stretch>
        </p:blipFill>
        <p:spPr>
          <a:xfrm>
            <a:off x="0" y="1516698"/>
            <a:ext cx="9144000" cy="5372100"/>
          </a:xfrm>
        </p:spPr>
      </p:pic>
      <p:sp>
        <p:nvSpPr>
          <p:cNvPr id="18" name="TextBox 17">
            <a:extLst>
              <a:ext uri="{FF2B5EF4-FFF2-40B4-BE49-F238E27FC236}">
                <a16:creationId xmlns:a16="http://schemas.microsoft.com/office/drawing/2014/main" id="{0E35E0A3-1543-4B28-B0FD-1B62DF512A41}"/>
              </a:ext>
            </a:extLst>
          </p:cNvPr>
          <p:cNvSpPr txBox="1"/>
          <p:nvPr/>
        </p:nvSpPr>
        <p:spPr>
          <a:xfrm>
            <a:off x="3429000" y="1890356"/>
            <a:ext cx="2590800" cy="769441"/>
          </a:xfrm>
          <a:prstGeom prst="rect">
            <a:avLst/>
          </a:prstGeom>
          <a:noFill/>
        </p:spPr>
        <p:txBody>
          <a:bodyPr wrap="square" rtlCol="0">
            <a:spAutoFit/>
          </a:bodyPr>
          <a:lstStyle/>
          <a:p>
            <a:r>
              <a:rPr lang="en-US" sz="4400" dirty="0">
                <a:solidFill>
                  <a:schemeClr val="bg1"/>
                </a:solidFill>
                <a:latin typeface="Castellar" panose="020A0402060406010301" pitchFamily="18" charset="0"/>
              </a:rPr>
              <a:t>Demo</a:t>
            </a:r>
          </a:p>
        </p:txBody>
      </p:sp>
    </p:spTree>
    <p:extLst>
      <p:ext uri="{BB962C8B-B14F-4D97-AF65-F5344CB8AC3E}">
        <p14:creationId xmlns:p14="http://schemas.microsoft.com/office/powerpoint/2010/main" val="3571651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489" y="236880"/>
            <a:ext cx="1814312" cy="908289"/>
          </a:xfrm>
          <a:prstGeom prst="rect">
            <a:avLst/>
          </a:prstGeom>
        </p:spPr>
      </p:pic>
      <p:sp>
        <p:nvSpPr>
          <p:cNvPr id="14" name="TextBox 13"/>
          <p:cNvSpPr txBox="1"/>
          <p:nvPr/>
        </p:nvSpPr>
        <p:spPr>
          <a:xfrm>
            <a:off x="3252149" y="1354259"/>
            <a:ext cx="4891517" cy="500137"/>
          </a:xfrm>
          <a:prstGeom prst="rect">
            <a:avLst/>
          </a:prstGeom>
          <a:noFill/>
        </p:spPr>
        <p:txBody>
          <a:bodyPr wrap="square" lIns="68580" tIns="34290" rIns="68580" bIns="34290" rtlCol="0">
            <a:spAutoFit/>
          </a:bodyPr>
          <a:lstStyle/>
          <a:p>
            <a:pPr algn="r"/>
            <a:r>
              <a:rPr lang="en-US" sz="2800" b="1" dirty="0">
                <a:latin typeface="Segoe UI Light" panose="020B0502040204020203" pitchFamily="34" charset="0"/>
                <a:cs typeface="Segoe UI Light" panose="020B0502040204020203" pitchFamily="34" charset="0"/>
              </a:rPr>
              <a:t>Denver Dev Day - June 23, 2017</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997" y="3071098"/>
            <a:ext cx="2534730" cy="81876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9387" y="2181424"/>
            <a:ext cx="2765160" cy="101714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4853" y="3236976"/>
            <a:ext cx="2463902" cy="499265"/>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5998" y="4872831"/>
            <a:ext cx="2136182" cy="670677"/>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256" y="4171289"/>
            <a:ext cx="1497795" cy="359470"/>
          </a:xfrm>
          <a:prstGeom prst="rect">
            <a:avLst/>
          </a:prstGeom>
        </p:spPr>
      </p:pic>
      <p:sp>
        <p:nvSpPr>
          <p:cNvPr id="12" name="TextBox 11"/>
          <p:cNvSpPr txBox="1"/>
          <p:nvPr/>
        </p:nvSpPr>
        <p:spPr>
          <a:xfrm>
            <a:off x="3115603" y="4926795"/>
            <a:ext cx="5719353" cy="561692"/>
          </a:xfrm>
          <a:prstGeom prst="rect">
            <a:avLst/>
          </a:prstGeom>
          <a:noFill/>
        </p:spPr>
        <p:txBody>
          <a:bodyPr wrap="square" lIns="68580" tIns="34290" rIns="68580" bIns="34290" rtlCol="0">
            <a:spAutoFit/>
          </a:bodyPr>
          <a:lstStyle/>
          <a:p>
            <a:r>
              <a:rPr lang="en-US" sz="1600" b="1" dirty="0">
                <a:latin typeface="Segoe UI Light" panose="020B0502040204020203" pitchFamily="34" charset="0"/>
                <a:cs typeface="Segoe UI Light" panose="020B0502040204020203" pitchFamily="34" charset="0"/>
              </a:rPr>
              <a:t>"Donations by YOU, Denver Dev Day attendees,  </a:t>
            </a:r>
          </a:p>
          <a:p>
            <a:r>
              <a:rPr lang="en-US" sz="1600" b="1" dirty="0">
                <a:latin typeface="Segoe UI Light" panose="020B0502040204020203" pitchFamily="34" charset="0"/>
                <a:cs typeface="Segoe UI Light" panose="020B0502040204020203" pitchFamily="34" charset="0"/>
              </a:rPr>
              <a:t>are provided to support </a:t>
            </a:r>
            <a:r>
              <a:rPr lang="en-US" sz="1600" b="1" dirty="0" err="1">
                <a:latin typeface="Segoe UI Light" panose="020B0502040204020203" pitchFamily="34" charset="0"/>
                <a:cs typeface="Segoe UI Light" panose="020B0502040204020203" pitchFamily="34" charset="0"/>
              </a:rPr>
              <a:t>KidsTek</a:t>
            </a:r>
            <a:r>
              <a:rPr lang="en-US" sz="1600" b="1" dirty="0">
                <a:latin typeface="Segoe UI Light" panose="020B0502040204020203" pitchFamily="34" charset="0"/>
                <a:cs typeface="Segoe UI Light" panose="020B0502040204020203" pitchFamily="34" charset="0"/>
              </a:rPr>
              <a:t>, http://kidstek.org - Thank you!"</a:t>
            </a:r>
          </a:p>
        </p:txBody>
      </p:sp>
    </p:spTree>
    <p:extLst>
      <p:ext uri="{BB962C8B-B14F-4D97-AF65-F5344CB8AC3E}">
        <p14:creationId xmlns:p14="http://schemas.microsoft.com/office/powerpoint/2010/main" val="1561213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Slide Number Placeholder 2"/>
          <p:cNvSpPr>
            <a:spLocks noGrp="1"/>
          </p:cNvSpPr>
          <p:nvPr>
            <p:ph type="sldNum" sz="quarter" idx="12"/>
          </p:nvPr>
        </p:nvSpPr>
        <p:spPr/>
        <p:txBody>
          <a:bodyPr/>
          <a:lstStyle/>
          <a:p>
            <a:pPr algn="r"/>
            <a:fld id="{256D3EEF-DE4E-429D-8EC4-DDC531AFF587}" type="slidenum">
              <a:rPr lang="en-US" sz="1000" smtClean="0"/>
              <a:pPr algn="r"/>
              <a:t>20</a:t>
            </a:fld>
            <a:endParaRPr lang="en-US" sz="1000"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389" y="2819400"/>
            <a:ext cx="9088237" cy="4038114"/>
          </a:xfrm>
          <a:prstGeom prst="rect">
            <a:avLst/>
          </a:prstGeom>
        </p:spPr>
      </p:pic>
    </p:spTree>
    <p:extLst>
      <p:ext uri="{BB962C8B-B14F-4D97-AF65-F5344CB8AC3E}">
        <p14:creationId xmlns:p14="http://schemas.microsoft.com/office/powerpoint/2010/main" val="3704145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21</a:t>
            </a:fld>
            <a:endParaRPr lang="en-US" sz="1000" dirty="0"/>
          </a:p>
        </p:txBody>
      </p:sp>
      <p:sp>
        <p:nvSpPr>
          <p:cNvPr id="5" name="Content Placeholder 4"/>
          <p:cNvSpPr>
            <a:spLocks noGrp="1"/>
          </p:cNvSpPr>
          <p:nvPr>
            <p:ph sz="quarter" idx="1"/>
          </p:nvPr>
        </p:nvSpPr>
        <p:spPr>
          <a:xfrm>
            <a:off x="0" y="1516698"/>
            <a:ext cx="5143884" cy="5341302"/>
          </a:xfrm>
        </p:spPr>
        <p:txBody>
          <a:bodyPr>
            <a:normAutofit/>
          </a:bodyPr>
          <a:lstStyle/>
          <a:p>
            <a:r>
              <a:rPr lang="en-US" dirty="0"/>
              <a:t>Dave Milner - Phidiax</a:t>
            </a:r>
          </a:p>
          <a:p>
            <a:pPr lvl="1"/>
            <a:r>
              <a:rPr lang="en-US" dirty="0"/>
              <a:t>Sr. Collaboration &amp; Cloud Architect</a:t>
            </a:r>
          </a:p>
          <a:p>
            <a:r>
              <a:rPr lang="en-US" dirty="0"/>
              <a:t>Contact</a:t>
            </a:r>
          </a:p>
          <a:p>
            <a:pPr lvl="1"/>
            <a:r>
              <a:rPr lang="en-US" dirty="0"/>
              <a:t>Twitter @</a:t>
            </a:r>
            <a:r>
              <a:rPr lang="en-US" dirty="0" err="1"/>
              <a:t>davemilner</a:t>
            </a:r>
            <a:endParaRPr lang="en-US" dirty="0"/>
          </a:p>
          <a:p>
            <a:pPr lvl="1"/>
            <a:r>
              <a:rPr lang="en-US" dirty="0"/>
              <a:t>David.Milner@Phidiax.com</a:t>
            </a:r>
          </a:p>
          <a:p>
            <a:r>
              <a:rPr lang="en-US" dirty="0"/>
              <a:t>Blog – </a:t>
            </a:r>
            <a:r>
              <a:rPr lang="en-US" dirty="0">
                <a:hlinkClick r:id="rId3"/>
              </a:rPr>
              <a:t>www.davemilner.com</a:t>
            </a:r>
            <a:endParaRPr lang="en-US" dirty="0"/>
          </a:p>
          <a:p>
            <a:r>
              <a:rPr lang="en-US" dirty="0" err="1"/>
              <a:t>Github</a:t>
            </a:r>
            <a:endParaRPr lang="en-US" dirty="0"/>
          </a:p>
          <a:p>
            <a:pPr lvl="1"/>
            <a:r>
              <a:rPr lang="en-US" dirty="0"/>
              <a:t>https://github.com/davemilner</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228600"/>
            <a:ext cx="1609181" cy="80559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4476222" y="2194408"/>
            <a:ext cx="5341302" cy="4005977"/>
          </a:xfrm>
          <a:prstGeom prst="rect">
            <a:avLst/>
          </a:prstGeom>
        </p:spPr>
      </p:pic>
    </p:spTree>
    <p:extLst>
      <p:ext uri="{BB962C8B-B14F-4D97-AF65-F5344CB8AC3E}">
        <p14:creationId xmlns:p14="http://schemas.microsoft.com/office/powerpoint/2010/main" val="105572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228600"/>
            <a:ext cx="6632448" cy="990600"/>
          </a:xfrm>
        </p:spPr>
        <p:txBody>
          <a:bodyPr/>
          <a:lstStyle/>
          <a:p>
            <a:r>
              <a:rPr lang="en-US" dirty="0"/>
              <a:t>Resources</a:t>
            </a:r>
          </a:p>
        </p:txBody>
      </p:sp>
      <p:sp>
        <p:nvSpPr>
          <p:cNvPr id="3" name="Slide Number Placeholder 2"/>
          <p:cNvSpPr>
            <a:spLocks noGrp="1"/>
          </p:cNvSpPr>
          <p:nvPr>
            <p:ph type="sldNum" sz="quarter" idx="12"/>
          </p:nvPr>
        </p:nvSpPr>
        <p:spPr/>
        <p:txBody>
          <a:bodyPr/>
          <a:lstStyle/>
          <a:p>
            <a:pPr algn="r"/>
            <a:fld id="{256D3EEF-DE4E-429D-8EC4-DDC531AFF587}" type="slidenum">
              <a:rPr lang="en-US" sz="1000" smtClean="0"/>
              <a:pPr algn="r"/>
              <a:t>22</a:t>
            </a:fld>
            <a:endParaRPr lang="en-US" sz="1000" dirty="0"/>
          </a:p>
        </p:txBody>
      </p:sp>
      <p:sp>
        <p:nvSpPr>
          <p:cNvPr id="4" name="TextBox 3"/>
          <p:cNvSpPr txBox="1"/>
          <p:nvPr/>
        </p:nvSpPr>
        <p:spPr>
          <a:xfrm>
            <a:off x="0" y="1516698"/>
            <a:ext cx="9144000" cy="5355312"/>
          </a:xfrm>
          <a:prstGeom prst="rect">
            <a:avLst/>
          </a:prstGeom>
          <a:noFill/>
        </p:spPr>
        <p:txBody>
          <a:bodyPr wrap="square" rtlCol="0">
            <a:spAutoFit/>
          </a:bodyPr>
          <a:lstStyle/>
          <a:p>
            <a:r>
              <a:rPr lang="en-US" dirty="0"/>
              <a:t>Content at </a:t>
            </a:r>
            <a:r>
              <a:rPr lang="en-US" dirty="0" err="1"/>
              <a:t>Github</a:t>
            </a:r>
            <a:r>
              <a:rPr lang="en-US" dirty="0"/>
              <a:t>:</a:t>
            </a:r>
          </a:p>
          <a:p>
            <a:pPr marL="285750" indent="-285750">
              <a:buFont typeface="Wingdings" panose="05000000000000000000" pitchFamily="2" charset="2"/>
              <a:buChar char="§"/>
            </a:pPr>
            <a:r>
              <a:rPr lang="en-US" dirty="0">
                <a:hlinkClick r:id="rId2"/>
              </a:rPr>
              <a:t>https://github.com/DarqueWarrior/generator-team</a:t>
            </a:r>
          </a:p>
          <a:p>
            <a:pPr marL="285750" indent="-285750">
              <a:buFont typeface="Wingdings" panose="05000000000000000000" pitchFamily="2" charset="2"/>
              <a:buChar char="§"/>
            </a:pPr>
            <a:r>
              <a:rPr lang="en-US" dirty="0">
                <a:hlinkClick r:id="rId2"/>
              </a:rPr>
              <a:t>https://github.com/davemilner/DenverDevDays</a:t>
            </a:r>
            <a:endParaRPr lang="en-US" dirty="0"/>
          </a:p>
          <a:p>
            <a:pPr marL="285750" indent="-285750">
              <a:buFont typeface="Wingdings" panose="05000000000000000000" pitchFamily="2" charset="2"/>
              <a:buChar char="§"/>
            </a:pPr>
            <a:r>
              <a:rPr lang="en-US" dirty="0">
                <a:hlinkClick r:id="rId3"/>
              </a:rPr>
              <a:t>https://github.com/davemilner/h2oforlife</a:t>
            </a:r>
            <a:endParaRPr lang="en-US" dirty="0"/>
          </a:p>
          <a:p>
            <a:r>
              <a:rPr lang="en-US" dirty="0"/>
              <a:t>eBook:  </a:t>
            </a:r>
          </a:p>
          <a:p>
            <a:pPr marL="285750" indent="-285750">
              <a:buFont typeface="Wingdings" panose="05000000000000000000" pitchFamily="2" charset="2"/>
              <a:buChar char="§"/>
            </a:pPr>
            <a:r>
              <a:rPr lang="en-US" dirty="0"/>
              <a:t>Continuous Delivery: Reliable Software Releases Through Build, Test, and Deployment Automation – Jez Humble &amp; David Farley - </a:t>
            </a:r>
            <a:r>
              <a:rPr lang="en-US" dirty="0">
                <a:hlinkClick r:id="rId4"/>
              </a:rPr>
              <a:t>https://www.amazon.com/gp/product/0321601912</a:t>
            </a:r>
            <a:endParaRPr lang="en-US" dirty="0"/>
          </a:p>
          <a:p>
            <a:pPr marL="285750" indent="-285750">
              <a:buFont typeface="Wingdings" panose="05000000000000000000" pitchFamily="2" charset="2"/>
              <a:buChar char="§"/>
            </a:pPr>
            <a:r>
              <a:rPr lang="en-US" dirty="0"/>
              <a:t>Containerized Docker Application Lifecycle With Microsoft Platform and Tools - </a:t>
            </a:r>
            <a:r>
              <a:rPr lang="en-US" dirty="0">
                <a:hlinkClick r:id="rId5"/>
              </a:rPr>
              <a:t>https://www.microsoft.com/en-us/download/details.aspx?id=54266</a:t>
            </a:r>
            <a:endParaRPr lang="en-US" dirty="0"/>
          </a:p>
          <a:p>
            <a:r>
              <a:rPr lang="en-US" dirty="0"/>
              <a:t>Resources:</a:t>
            </a:r>
          </a:p>
          <a:p>
            <a:pPr marL="285750" indent="-285750">
              <a:buFont typeface="Wingdings" panose="05000000000000000000" pitchFamily="2" charset="2"/>
              <a:buChar char="§"/>
            </a:pPr>
            <a:r>
              <a:rPr lang="en-US" dirty="0"/>
              <a:t>From 0 to DevOps – Donovan Brown – Ignite New Zealand - </a:t>
            </a:r>
            <a:r>
              <a:rPr lang="en-US" dirty="0">
                <a:hlinkClick r:id="rId6"/>
              </a:rPr>
              <a:t>https://channel9.msdn.com/Events/Ignite/New-Zealand-2016/M328</a:t>
            </a:r>
            <a:r>
              <a:rPr lang="en-US" dirty="0"/>
              <a:t> </a:t>
            </a:r>
          </a:p>
          <a:p>
            <a:pPr marL="285750" indent="-285750">
              <a:buFont typeface="Wingdings" panose="05000000000000000000" pitchFamily="2" charset="2"/>
              <a:buChar char="§"/>
            </a:pPr>
            <a:r>
              <a:rPr lang="en-US" dirty="0"/>
              <a:t>Build a CI/CD pipeline from Visual Studio - </a:t>
            </a:r>
            <a:r>
              <a:rPr lang="en-US" dirty="0">
                <a:hlinkClick r:id="rId7"/>
              </a:rPr>
              <a:t>https://channel9.msdn.com/Events/Build/2017/P4105</a:t>
            </a:r>
            <a:endParaRPr lang="en-US" dirty="0"/>
          </a:p>
          <a:p>
            <a:pPr marL="285750" indent="-285750">
              <a:buFont typeface="Wingdings" panose="05000000000000000000" pitchFamily="2" charset="2"/>
              <a:buChar char="§"/>
            </a:pPr>
            <a:r>
              <a:rPr lang="en-US" dirty="0"/>
              <a:t>Continuous Delivery Website – continousdelivery.com – Jez Humble</a:t>
            </a:r>
          </a:p>
          <a:p>
            <a:pPr marL="285750" indent="-285750">
              <a:buFont typeface="Wingdings" panose="05000000000000000000" pitchFamily="2" charset="2"/>
              <a:buChar char="§"/>
            </a:pPr>
            <a:r>
              <a:rPr lang="en-US" dirty="0"/>
              <a:t>VSTS Documentation - </a:t>
            </a:r>
            <a:r>
              <a:rPr lang="en-US" dirty="0">
                <a:hlinkClick r:id="rId8"/>
              </a:rPr>
              <a:t>https://www.visualstudio.com/en-us/docs/build/overview</a:t>
            </a:r>
            <a:endParaRPr lang="en-US" dirty="0"/>
          </a:p>
          <a:p>
            <a:pPr marL="285750" indent="-285750">
              <a:buFont typeface="Wingdings" panose="05000000000000000000" pitchFamily="2" charset="2"/>
              <a:buChar char="§"/>
            </a:pPr>
            <a:r>
              <a:rPr lang="en-US" dirty="0"/>
              <a:t>Manual CD ASP.NET Core - </a:t>
            </a:r>
            <a:r>
              <a:rPr lang="en-US" dirty="0">
                <a:hlinkClick r:id="rId9"/>
              </a:rPr>
              <a:t>https://www.visualstudio.com/en-us/docs/build/apps/aspnet/aspnetcore-to-azure</a:t>
            </a:r>
            <a:endParaRPr lang="en-US" dirty="0"/>
          </a:p>
        </p:txBody>
      </p:sp>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4800" y="228600"/>
            <a:ext cx="1609181" cy="805595"/>
          </a:xfrm>
          <a:prstGeom prst="rect">
            <a:avLst/>
          </a:prstGeom>
        </p:spPr>
      </p:pic>
    </p:spTree>
    <p:extLst>
      <p:ext uri="{BB962C8B-B14F-4D97-AF65-F5344CB8AC3E}">
        <p14:creationId xmlns:p14="http://schemas.microsoft.com/office/powerpoint/2010/main" val="3865895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152400"/>
            <a:ext cx="7620000" cy="990600"/>
          </a:xfrm>
        </p:spPr>
        <p:txBody>
          <a:bodyPr/>
          <a:lstStyle/>
          <a:p>
            <a:r>
              <a:rPr lang="en-US" dirty="0"/>
              <a:t>Thank You!</a:t>
            </a:r>
          </a:p>
        </p:txBody>
      </p:sp>
      <p:sp>
        <p:nvSpPr>
          <p:cNvPr id="3" name="Slide Number Placeholder 2"/>
          <p:cNvSpPr>
            <a:spLocks noGrp="1"/>
          </p:cNvSpPr>
          <p:nvPr>
            <p:ph type="sldNum" sz="quarter" idx="12"/>
          </p:nvPr>
        </p:nvSpPr>
        <p:spPr/>
        <p:txBody>
          <a:bodyPr/>
          <a:lstStyle/>
          <a:p>
            <a:pPr algn="r"/>
            <a:fld id="{256D3EEF-DE4E-429D-8EC4-DDC531AFF587}" type="slidenum">
              <a:rPr lang="en-US" sz="1000" smtClean="0"/>
              <a:pPr algn="r"/>
              <a:t>23</a:t>
            </a:fld>
            <a:endParaRPr lang="en-US" sz="1000" dirty="0"/>
          </a:p>
        </p:txBody>
      </p:sp>
      <p:sp>
        <p:nvSpPr>
          <p:cNvPr id="7" name="TextBox 6"/>
          <p:cNvSpPr txBox="1"/>
          <p:nvPr/>
        </p:nvSpPr>
        <p:spPr>
          <a:xfrm>
            <a:off x="152400" y="1905000"/>
            <a:ext cx="4800600" cy="2062103"/>
          </a:xfrm>
          <a:prstGeom prst="rect">
            <a:avLst/>
          </a:prstGeom>
          <a:noFill/>
        </p:spPr>
        <p:txBody>
          <a:bodyPr wrap="square" rtlCol="0">
            <a:spAutoFit/>
          </a:bodyPr>
          <a:lstStyle/>
          <a:p>
            <a:r>
              <a:rPr lang="en-US" sz="3200" dirty="0"/>
              <a:t>Call to Action !!!  </a:t>
            </a:r>
          </a:p>
          <a:p>
            <a:pPr marL="285750" indent="-285750">
              <a:buFont typeface="Wingdings" panose="05000000000000000000" pitchFamily="2" charset="2"/>
              <a:buChar char="§"/>
            </a:pPr>
            <a:r>
              <a:rPr lang="en-US" sz="2400" dirty="0"/>
              <a:t>Take Advantage of latest advances in DevOps Tooling</a:t>
            </a:r>
          </a:p>
          <a:p>
            <a:pPr marL="285750" indent="-285750">
              <a:buFont typeface="Wingdings" panose="05000000000000000000" pitchFamily="2" charset="2"/>
              <a:buChar char="§"/>
            </a:pPr>
            <a:r>
              <a:rPr lang="en-US" sz="2400" dirty="0"/>
              <a:t>Drive value to your Customers through Continuous Delivery</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228600"/>
            <a:ext cx="1609181" cy="80559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456962" y="2165101"/>
            <a:ext cx="5341302" cy="4005977"/>
          </a:xfrm>
          <a:prstGeom prst="rect">
            <a:avLst/>
          </a:prstGeom>
        </p:spPr>
      </p:pic>
    </p:spTree>
    <p:extLst>
      <p:ext uri="{BB962C8B-B14F-4D97-AF65-F5344CB8AC3E}">
        <p14:creationId xmlns:p14="http://schemas.microsoft.com/office/powerpoint/2010/main" val="2131061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6698"/>
            <a:ext cx="9144000" cy="5354876"/>
          </a:xfrm>
          <a:prstGeom prst="rect">
            <a:avLst/>
          </a:prstGeom>
        </p:spPr>
      </p:pic>
      <p:sp>
        <p:nvSpPr>
          <p:cNvPr id="3" name="Slide Number Placeholder 2"/>
          <p:cNvSpPr>
            <a:spLocks noGrp="1"/>
          </p:cNvSpPr>
          <p:nvPr>
            <p:ph type="sldNum" sz="quarter" idx="12"/>
          </p:nvPr>
        </p:nvSpPr>
        <p:spPr/>
        <p:txBody>
          <a:bodyPr/>
          <a:lstStyle/>
          <a:p>
            <a:pPr algn="r"/>
            <a:fld id="{256D3EEF-DE4E-429D-8EC4-DDC531AFF587}" type="slidenum">
              <a:rPr lang="en-US" sz="1000" smtClean="0"/>
              <a:pPr algn="r"/>
              <a:t>24</a:t>
            </a:fld>
            <a:endParaRPr lang="en-US" sz="1000" dirty="0"/>
          </a:p>
        </p:txBody>
      </p:sp>
      <p:sp>
        <p:nvSpPr>
          <p:cNvPr id="7" name="TextBox 6"/>
          <p:cNvSpPr txBox="1"/>
          <p:nvPr/>
        </p:nvSpPr>
        <p:spPr>
          <a:xfrm>
            <a:off x="609600" y="1752600"/>
            <a:ext cx="5410200" cy="646331"/>
          </a:xfrm>
          <a:prstGeom prst="rect">
            <a:avLst/>
          </a:prstGeom>
          <a:noFill/>
        </p:spPr>
        <p:txBody>
          <a:bodyPr wrap="square" rtlCol="0">
            <a:spAutoFit/>
          </a:bodyPr>
          <a:lstStyle/>
          <a:p>
            <a:r>
              <a:rPr lang="en-US" sz="3600" dirty="0">
                <a:solidFill>
                  <a:schemeClr val="bg1"/>
                </a:solidFill>
              </a:rPr>
              <a:t>Rub a Little DevOps On It!</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228600"/>
            <a:ext cx="1609181" cy="805595"/>
          </a:xfrm>
          <a:prstGeom prst="rect">
            <a:avLst/>
          </a:prstGeom>
        </p:spPr>
      </p:pic>
    </p:spTree>
    <p:extLst>
      <p:ext uri="{BB962C8B-B14F-4D97-AF65-F5344CB8AC3E}">
        <p14:creationId xmlns:p14="http://schemas.microsoft.com/office/powerpoint/2010/main" val="3821478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813" y="236880"/>
            <a:ext cx="1815987" cy="909127"/>
          </a:xfrm>
          <a:prstGeom prst="rect">
            <a:avLst/>
          </a:prstGeom>
        </p:spPr>
      </p:pic>
      <p:sp>
        <p:nvSpPr>
          <p:cNvPr id="14" name="TextBox 13"/>
          <p:cNvSpPr txBox="1"/>
          <p:nvPr/>
        </p:nvSpPr>
        <p:spPr>
          <a:xfrm>
            <a:off x="3252149" y="1354259"/>
            <a:ext cx="4891517" cy="500137"/>
          </a:xfrm>
          <a:prstGeom prst="rect">
            <a:avLst/>
          </a:prstGeom>
          <a:noFill/>
        </p:spPr>
        <p:txBody>
          <a:bodyPr wrap="square" lIns="68580" tIns="34290" rIns="68580" bIns="34290" rtlCol="0">
            <a:spAutoFit/>
          </a:bodyPr>
          <a:lstStyle/>
          <a:p>
            <a:pPr algn="r"/>
            <a:r>
              <a:rPr lang="en-US" sz="2800" b="1" dirty="0">
                <a:latin typeface="Segoe UI Light" panose="020B0502040204020203" pitchFamily="34" charset="0"/>
                <a:cs typeface="Segoe UI Light" panose="020B0502040204020203" pitchFamily="34" charset="0"/>
              </a:rPr>
              <a:t>Denver Dev Day - June 23, 2017</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997" y="3071098"/>
            <a:ext cx="2534730" cy="81876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9387" y="2181424"/>
            <a:ext cx="2765160" cy="101714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4853" y="3236976"/>
            <a:ext cx="2463902" cy="499265"/>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5998" y="4872831"/>
            <a:ext cx="2136182" cy="670677"/>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256" y="4171289"/>
            <a:ext cx="1497795" cy="359470"/>
          </a:xfrm>
          <a:prstGeom prst="rect">
            <a:avLst/>
          </a:prstGeom>
        </p:spPr>
      </p:pic>
      <p:sp>
        <p:nvSpPr>
          <p:cNvPr id="12" name="TextBox 11"/>
          <p:cNvSpPr txBox="1"/>
          <p:nvPr/>
        </p:nvSpPr>
        <p:spPr>
          <a:xfrm>
            <a:off x="3115603" y="4926795"/>
            <a:ext cx="5719353" cy="561692"/>
          </a:xfrm>
          <a:prstGeom prst="rect">
            <a:avLst/>
          </a:prstGeom>
          <a:noFill/>
        </p:spPr>
        <p:txBody>
          <a:bodyPr wrap="square" lIns="68580" tIns="34290" rIns="68580" bIns="34290" rtlCol="0">
            <a:spAutoFit/>
          </a:bodyPr>
          <a:lstStyle/>
          <a:p>
            <a:r>
              <a:rPr lang="en-US" sz="1600" b="1" dirty="0">
                <a:latin typeface="Segoe UI Light" panose="020B0502040204020203" pitchFamily="34" charset="0"/>
                <a:cs typeface="Segoe UI Light" panose="020B0502040204020203" pitchFamily="34" charset="0"/>
              </a:rPr>
              <a:t>"Donations by YOU, Denver Dev Day attendees,  </a:t>
            </a:r>
          </a:p>
          <a:p>
            <a:r>
              <a:rPr lang="en-US" sz="1600" b="1" dirty="0">
                <a:latin typeface="Segoe UI Light" panose="020B0502040204020203" pitchFamily="34" charset="0"/>
                <a:cs typeface="Segoe UI Light" panose="020B0502040204020203" pitchFamily="34" charset="0"/>
              </a:rPr>
              <a:t>are provided to support </a:t>
            </a:r>
            <a:r>
              <a:rPr lang="en-US" sz="1600" b="1" dirty="0" err="1">
                <a:latin typeface="Segoe UI Light" panose="020B0502040204020203" pitchFamily="34" charset="0"/>
                <a:cs typeface="Segoe UI Light" panose="020B0502040204020203" pitchFamily="34" charset="0"/>
              </a:rPr>
              <a:t>KidsTek</a:t>
            </a:r>
            <a:r>
              <a:rPr lang="en-US" sz="1600" b="1" dirty="0">
                <a:latin typeface="Segoe UI Light" panose="020B0502040204020203" pitchFamily="34" charset="0"/>
                <a:cs typeface="Segoe UI Light" panose="020B0502040204020203" pitchFamily="34" charset="0"/>
              </a:rPr>
              <a:t>, http://kidstek.org - Thank you!"</a:t>
            </a:r>
          </a:p>
        </p:txBody>
      </p:sp>
    </p:spTree>
    <p:extLst>
      <p:ext uri="{BB962C8B-B14F-4D97-AF65-F5344CB8AC3E}">
        <p14:creationId xmlns:p14="http://schemas.microsoft.com/office/powerpoint/2010/main" val="3627155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3</a:t>
            </a:fld>
            <a:endParaRPr lang="en-US" sz="1000" dirty="0"/>
          </a:p>
        </p:txBody>
      </p:sp>
      <p:sp>
        <p:nvSpPr>
          <p:cNvPr id="5" name="Content Placeholder 4"/>
          <p:cNvSpPr>
            <a:spLocks noGrp="1"/>
          </p:cNvSpPr>
          <p:nvPr>
            <p:ph sz="quarter" idx="1"/>
          </p:nvPr>
        </p:nvSpPr>
        <p:spPr>
          <a:xfrm>
            <a:off x="0" y="1516698"/>
            <a:ext cx="5143884" cy="5341302"/>
          </a:xfrm>
        </p:spPr>
        <p:txBody>
          <a:bodyPr/>
          <a:lstStyle/>
          <a:p>
            <a:r>
              <a:rPr lang="en-US" dirty="0"/>
              <a:t>Dave Milner - Phidiax</a:t>
            </a:r>
          </a:p>
          <a:p>
            <a:pPr lvl="1"/>
            <a:r>
              <a:rPr lang="en-US" dirty="0"/>
              <a:t>Sr. Collaboration &amp; Cloud Architect</a:t>
            </a:r>
          </a:p>
          <a:p>
            <a:r>
              <a:rPr lang="en-US" dirty="0"/>
              <a:t>Background</a:t>
            </a:r>
          </a:p>
          <a:p>
            <a:pPr lvl="1"/>
            <a:r>
              <a:rPr lang="en-US" dirty="0"/>
              <a:t>SharePoint and Office 365</a:t>
            </a:r>
          </a:p>
          <a:p>
            <a:pPr lvl="1"/>
            <a:r>
              <a:rPr lang="en-US" dirty="0"/>
              <a:t>.NET development</a:t>
            </a:r>
          </a:p>
          <a:p>
            <a:pPr lvl="1"/>
            <a:r>
              <a:rPr lang="en-US" dirty="0"/>
              <a:t>JavaScript development</a:t>
            </a:r>
          </a:p>
          <a:p>
            <a:r>
              <a:rPr lang="en-US" dirty="0"/>
              <a:t>Current Focus</a:t>
            </a:r>
          </a:p>
          <a:p>
            <a:pPr lvl="1"/>
            <a:r>
              <a:rPr lang="en-US" dirty="0"/>
              <a:t>Cloud / Azure</a:t>
            </a:r>
          </a:p>
          <a:p>
            <a:pPr lvl="1"/>
            <a:r>
              <a:rPr lang="en-US" dirty="0"/>
              <a:t>Open Source</a:t>
            </a:r>
          </a:p>
          <a:p>
            <a:pPr lvl="1"/>
            <a:r>
              <a:rPr lang="en-US" dirty="0"/>
              <a:t>DevOps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228600"/>
            <a:ext cx="1609181" cy="80559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476222" y="2194408"/>
            <a:ext cx="5341302" cy="4005977"/>
          </a:xfrm>
          <a:prstGeom prst="rect">
            <a:avLst/>
          </a:prstGeom>
        </p:spPr>
      </p:pic>
    </p:spTree>
    <p:extLst>
      <p:ext uri="{BB962C8B-B14F-4D97-AF65-F5344CB8AC3E}">
        <p14:creationId xmlns:p14="http://schemas.microsoft.com/office/powerpoint/2010/main" val="4155292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4</a:t>
            </a:fld>
            <a:endParaRPr lang="en-US" sz="1000" dirty="0"/>
          </a:p>
        </p:txBody>
      </p:sp>
      <p:sp>
        <p:nvSpPr>
          <p:cNvPr id="5" name="Content Placeholder 4"/>
          <p:cNvSpPr>
            <a:spLocks noGrp="1"/>
          </p:cNvSpPr>
          <p:nvPr>
            <p:ph sz="quarter" idx="1"/>
          </p:nvPr>
        </p:nvSpPr>
        <p:spPr>
          <a:xfrm>
            <a:off x="4015916" y="1516696"/>
            <a:ext cx="5128084" cy="5341302"/>
          </a:xfrm>
        </p:spPr>
        <p:txBody>
          <a:bodyPr>
            <a:normAutofit lnSpcReduction="10000"/>
          </a:bodyPr>
          <a:lstStyle/>
          <a:p>
            <a:r>
              <a:rPr lang="en-US" dirty="0"/>
              <a:t>H2O for Life</a:t>
            </a:r>
          </a:p>
          <a:p>
            <a:pPr lvl="1"/>
            <a:r>
              <a:rPr lang="en-US" dirty="0"/>
              <a:t>Open source project</a:t>
            </a:r>
          </a:p>
          <a:p>
            <a:pPr lvl="1"/>
            <a:r>
              <a:rPr lang="en-US" dirty="0"/>
              <a:t>https://github.com/davemilner/h2oforlife</a:t>
            </a:r>
          </a:p>
          <a:p>
            <a:r>
              <a:rPr lang="en-US" dirty="0"/>
              <a:t>Background</a:t>
            </a:r>
          </a:p>
          <a:p>
            <a:pPr lvl="1"/>
            <a:r>
              <a:rPr lang="en-US" dirty="0"/>
              <a:t>Dev Junkyards</a:t>
            </a:r>
          </a:p>
          <a:p>
            <a:pPr lvl="1"/>
            <a:r>
              <a:rPr lang="en-US" dirty="0"/>
              <a:t>Personal injury</a:t>
            </a:r>
          </a:p>
          <a:p>
            <a:pPr lvl="1"/>
            <a:r>
              <a:rPr lang="en-US" dirty="0"/>
              <a:t>Water consumption monitoring</a:t>
            </a:r>
          </a:p>
          <a:p>
            <a:r>
              <a:rPr lang="en-US" dirty="0"/>
              <a:t>Focus</a:t>
            </a:r>
          </a:p>
          <a:p>
            <a:pPr lvl="1"/>
            <a:r>
              <a:rPr lang="en-US" dirty="0"/>
              <a:t>Water consumption tracking</a:t>
            </a:r>
          </a:p>
          <a:p>
            <a:r>
              <a:rPr lang="en-US" dirty="0"/>
              <a:t>Demos – toward this effort</a:t>
            </a:r>
          </a:p>
          <a:p>
            <a:pPr marL="0" indent="0">
              <a:buNone/>
            </a:pPr>
            <a:endParaRPr lang="en-US" dirty="0"/>
          </a:p>
          <a:p>
            <a:pPr lvl="1"/>
            <a:endParaRPr lang="en-US" dirty="0"/>
          </a:p>
          <a:p>
            <a:pPr marL="365760" lvl="1"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67664" y="2184359"/>
            <a:ext cx="5341303" cy="4005977"/>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609181" cy="805595"/>
          </a:xfrm>
          <a:prstGeom prst="rect">
            <a:avLst/>
          </a:prstGeom>
        </p:spPr>
      </p:pic>
    </p:spTree>
    <p:extLst>
      <p:ext uri="{BB962C8B-B14F-4D97-AF65-F5344CB8AC3E}">
        <p14:creationId xmlns:p14="http://schemas.microsoft.com/office/powerpoint/2010/main" val="1902838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fade">
                                      <p:cBhvr>
                                        <p:cTn id="13" dur="500"/>
                                        <p:tgtEl>
                                          <p:spTgt spid="5">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fade">
                                      <p:cBhvr>
                                        <p:cTn id="16" dur="500"/>
                                        <p:tgtEl>
                                          <p:spTgt spid="5">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animEffect transition="in" filter="fade">
                                      <p:cBhvr>
                                        <p:cTn id="21" dur="500"/>
                                        <p:tgtEl>
                                          <p:spTgt spid="5">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8" end="8"/>
                                            </p:txEl>
                                          </p:spTgt>
                                        </p:tgtEl>
                                        <p:attrNameLst>
                                          <p:attrName>style.visibility</p:attrName>
                                        </p:attrNameLst>
                                      </p:cBhvr>
                                      <p:to>
                                        <p:strVal val="visible"/>
                                      </p:to>
                                    </p:set>
                                    <p:animEffect transition="in" filter="fade">
                                      <p:cBhvr>
                                        <p:cTn id="24" dur="500"/>
                                        <p:tgtEl>
                                          <p:spTgt spid="5">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Effect transition="in" filter="fade">
                                      <p:cBhvr>
                                        <p:cTn id="2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5</a:t>
            </a:fld>
            <a:endParaRPr lang="en-US" sz="1000" dirty="0"/>
          </a:p>
        </p:txBody>
      </p:sp>
      <p:sp>
        <p:nvSpPr>
          <p:cNvPr id="5" name="Content Placeholder 4"/>
          <p:cNvSpPr>
            <a:spLocks noGrp="1"/>
          </p:cNvSpPr>
          <p:nvPr>
            <p:ph sz="quarter" idx="1"/>
          </p:nvPr>
        </p:nvSpPr>
        <p:spPr>
          <a:xfrm>
            <a:off x="0" y="1516698"/>
            <a:ext cx="5943600" cy="5341302"/>
          </a:xfrm>
        </p:spPr>
        <p:txBody>
          <a:bodyPr>
            <a:normAutofit fontScale="92500" lnSpcReduction="10000"/>
          </a:bodyPr>
          <a:lstStyle/>
          <a:p>
            <a:r>
              <a:rPr lang="en-US" dirty="0"/>
              <a:t>Agenda</a:t>
            </a:r>
          </a:p>
          <a:p>
            <a:pPr lvl="1"/>
            <a:r>
              <a:rPr lang="en-US" dirty="0"/>
              <a:t>Continuous Delivery</a:t>
            </a:r>
          </a:p>
          <a:p>
            <a:pPr lvl="2"/>
            <a:r>
              <a:rPr lang="en-US" dirty="0"/>
              <a:t>DevOps</a:t>
            </a:r>
          </a:p>
          <a:p>
            <a:pPr lvl="3"/>
            <a:r>
              <a:rPr lang="en-US" dirty="0"/>
              <a:t>Azure</a:t>
            </a:r>
          </a:p>
          <a:p>
            <a:pPr lvl="3"/>
            <a:r>
              <a:rPr lang="en-US" dirty="0"/>
              <a:t>Docker</a:t>
            </a:r>
          </a:p>
          <a:p>
            <a:pPr lvl="3"/>
            <a:r>
              <a:rPr lang="en-US" dirty="0"/>
              <a:t>Visual Studio Team Services</a:t>
            </a:r>
          </a:p>
          <a:p>
            <a:pPr lvl="3"/>
            <a:r>
              <a:rPr lang="en-US" dirty="0"/>
              <a:t>Platform Agnostic</a:t>
            </a:r>
          </a:p>
          <a:p>
            <a:pPr lvl="1"/>
            <a:r>
              <a:rPr lang="en-US" dirty="0"/>
              <a:t>Tying Components Together</a:t>
            </a:r>
          </a:p>
          <a:p>
            <a:r>
              <a:rPr lang="en-US" dirty="0"/>
              <a:t>Purpose</a:t>
            </a:r>
          </a:p>
          <a:p>
            <a:pPr lvl="1"/>
            <a:r>
              <a:rPr lang="en-US" dirty="0"/>
              <a:t>Introduce to CD Trend - DevOps</a:t>
            </a:r>
          </a:p>
          <a:p>
            <a:pPr lvl="1"/>
            <a:r>
              <a:rPr lang="en-US" dirty="0"/>
              <a:t>Advances in Tools</a:t>
            </a:r>
          </a:p>
          <a:p>
            <a:pPr lvl="2"/>
            <a:r>
              <a:rPr lang="en-US" dirty="0"/>
              <a:t>VSTS</a:t>
            </a:r>
          </a:p>
          <a:p>
            <a:pPr lvl="2"/>
            <a:r>
              <a:rPr lang="en-US" dirty="0"/>
              <a:t>Azure</a:t>
            </a:r>
          </a:p>
          <a:p>
            <a:pPr lvl="2"/>
            <a:r>
              <a:rPr lang="en-US" dirty="0"/>
              <a:t>Docker</a:t>
            </a:r>
          </a:p>
          <a:p>
            <a:pPr lvl="2"/>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609181" cy="80559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470360" y="2159239"/>
            <a:ext cx="5341302" cy="4005977"/>
          </a:xfrm>
          <a:prstGeom prst="rect">
            <a:avLst/>
          </a:prstGeom>
        </p:spPr>
      </p:pic>
    </p:spTree>
    <p:extLst>
      <p:ext uri="{BB962C8B-B14F-4D97-AF65-F5344CB8AC3E}">
        <p14:creationId xmlns:p14="http://schemas.microsoft.com/office/powerpoint/2010/main" val="3223824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animEffect transition="in" filter="fade">
                                      <p:cBhvr>
                                        <p:cTn id="7" dur="500"/>
                                        <p:tgtEl>
                                          <p:spTgt spid="5">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9" end="9"/>
                                            </p:txEl>
                                          </p:spTgt>
                                        </p:tgtEl>
                                        <p:attrNameLst>
                                          <p:attrName>style.visibility</p:attrName>
                                        </p:attrNameLst>
                                      </p:cBhvr>
                                      <p:to>
                                        <p:strVal val="visible"/>
                                      </p:to>
                                    </p:set>
                                    <p:animEffect transition="in" filter="fade">
                                      <p:cBhvr>
                                        <p:cTn id="10" dur="500"/>
                                        <p:tgtEl>
                                          <p:spTgt spid="5">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0" end="10"/>
                                            </p:txEl>
                                          </p:spTgt>
                                        </p:tgtEl>
                                        <p:attrNameLst>
                                          <p:attrName>style.visibility</p:attrName>
                                        </p:attrNameLst>
                                      </p:cBhvr>
                                      <p:to>
                                        <p:strVal val="visible"/>
                                      </p:to>
                                    </p:set>
                                    <p:animEffect transition="in" filter="fade">
                                      <p:cBhvr>
                                        <p:cTn id="13" dur="500"/>
                                        <p:tgtEl>
                                          <p:spTgt spid="5">
                                            <p:txEl>
                                              <p:pRg st="10" end="1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11" end="11"/>
                                            </p:txEl>
                                          </p:spTgt>
                                        </p:tgtEl>
                                        <p:attrNameLst>
                                          <p:attrName>style.visibility</p:attrName>
                                        </p:attrNameLst>
                                      </p:cBhvr>
                                      <p:to>
                                        <p:strVal val="visible"/>
                                      </p:to>
                                    </p:set>
                                    <p:animEffect transition="in" filter="fade">
                                      <p:cBhvr>
                                        <p:cTn id="16" dur="500"/>
                                        <p:tgtEl>
                                          <p:spTgt spid="5">
                                            <p:txEl>
                                              <p:pRg st="11" end="1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12" end="12"/>
                                            </p:txEl>
                                          </p:spTgt>
                                        </p:tgtEl>
                                        <p:attrNameLst>
                                          <p:attrName>style.visibility</p:attrName>
                                        </p:attrNameLst>
                                      </p:cBhvr>
                                      <p:to>
                                        <p:strVal val="visible"/>
                                      </p:to>
                                    </p:set>
                                    <p:animEffect transition="in" filter="fade">
                                      <p:cBhvr>
                                        <p:cTn id="19" dur="500"/>
                                        <p:tgtEl>
                                          <p:spTgt spid="5">
                                            <p:txEl>
                                              <p:pRg st="12" end="1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13" end="13"/>
                                            </p:txEl>
                                          </p:spTgt>
                                        </p:tgtEl>
                                        <p:attrNameLst>
                                          <p:attrName>style.visibility</p:attrName>
                                        </p:attrNameLst>
                                      </p:cBhvr>
                                      <p:to>
                                        <p:strVal val="visible"/>
                                      </p:to>
                                    </p:set>
                                    <p:animEffect transition="in" filter="fade">
                                      <p:cBhvr>
                                        <p:cTn id="22"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r"/>
            <a:fld id="{256D3EEF-DE4E-429D-8EC4-DDC531AFF587}" type="slidenum">
              <a:rPr lang="en-US" sz="1000" smtClean="0"/>
              <a:pPr algn="r"/>
              <a:t>6</a:t>
            </a:fld>
            <a:endParaRPr lang="en-US" sz="1000" dirty="0"/>
          </a:p>
        </p:txBody>
      </p:sp>
      <p:sp>
        <p:nvSpPr>
          <p:cNvPr id="4" name="Content Placeholder 3"/>
          <p:cNvSpPr>
            <a:spLocks noGrp="1"/>
          </p:cNvSpPr>
          <p:nvPr>
            <p:ph sz="quarter" idx="1"/>
          </p:nvPr>
        </p:nvSpPr>
        <p:spPr>
          <a:xfrm>
            <a:off x="3962400" y="1625555"/>
            <a:ext cx="5144756" cy="5181600"/>
          </a:xfrm>
        </p:spPr>
        <p:txBody>
          <a:bodyPr>
            <a:normAutofit fontScale="92500"/>
          </a:bodyPr>
          <a:lstStyle/>
          <a:p>
            <a:pPr lvl="1"/>
            <a:r>
              <a:rPr lang="en-US" b="1" i="1" dirty="0"/>
              <a:t>Continuous Delivery</a:t>
            </a:r>
          </a:p>
          <a:p>
            <a:pPr lvl="2"/>
            <a:r>
              <a:rPr lang="en-US" dirty="0"/>
              <a:t>“Continuous delivery (CD) is a software engineering approach in which teams produce software in short cycles, ensuring that the software can be reliably released at any time. “</a:t>
            </a:r>
          </a:p>
          <a:p>
            <a:pPr lvl="2"/>
            <a:r>
              <a:rPr lang="en-US" dirty="0"/>
              <a:t>“It aims at building, testing, and releasing software faster and more frequently.”</a:t>
            </a:r>
          </a:p>
          <a:p>
            <a:pPr lvl="2"/>
            <a:r>
              <a:rPr lang="en-US" dirty="0"/>
              <a:t>“The approach helps reduce the cost, time, and risk of delivering changes by allowing for more incremental updates to applications in production” – Wikipedia</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228600"/>
            <a:ext cx="1609181" cy="805595"/>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67662" y="2184360"/>
            <a:ext cx="5341302" cy="4005977"/>
          </a:xfrm>
          <a:prstGeom prst="rect">
            <a:avLst/>
          </a:prstGeom>
        </p:spPr>
      </p:pic>
    </p:spTree>
    <p:extLst>
      <p:ext uri="{BB962C8B-B14F-4D97-AF65-F5344CB8AC3E}">
        <p14:creationId xmlns:p14="http://schemas.microsoft.com/office/powerpoint/2010/main" val="181197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r"/>
            <a:fld id="{256D3EEF-DE4E-429D-8EC4-DDC531AFF587}" type="slidenum">
              <a:rPr lang="en-US" sz="1000" smtClean="0"/>
              <a:pPr algn="r"/>
              <a:t>7</a:t>
            </a:fld>
            <a:endParaRPr lang="en-US" sz="1000" dirty="0"/>
          </a:p>
        </p:txBody>
      </p:sp>
      <p:sp>
        <p:nvSpPr>
          <p:cNvPr id="4" name="Content Placeholder 3"/>
          <p:cNvSpPr>
            <a:spLocks noGrp="1"/>
          </p:cNvSpPr>
          <p:nvPr>
            <p:ph sz="quarter" idx="1"/>
          </p:nvPr>
        </p:nvSpPr>
        <p:spPr>
          <a:xfrm>
            <a:off x="3349" y="1516698"/>
            <a:ext cx="4797252" cy="4495800"/>
          </a:xfrm>
        </p:spPr>
        <p:txBody>
          <a:bodyPr>
            <a:normAutofit/>
          </a:bodyPr>
          <a:lstStyle/>
          <a:p>
            <a:pPr lvl="1"/>
            <a:r>
              <a:rPr lang="en-US" b="1" i="1" dirty="0"/>
              <a:t>Continuous Delivery</a:t>
            </a:r>
          </a:p>
          <a:p>
            <a:pPr lvl="2"/>
            <a:r>
              <a:rPr lang="en-US" dirty="0"/>
              <a:t>“Continuous delivery (CD) is the ability to get changes of all types – into production, or into the hands of users, safely and quickly in a sustainable way” Jez Humble – continuousdelivery.com</a:t>
            </a:r>
          </a:p>
          <a:p>
            <a:pPr lvl="2"/>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228600"/>
            <a:ext cx="1609181" cy="805595"/>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1516698"/>
            <a:ext cx="4031901" cy="5341302"/>
          </a:xfrm>
          <a:prstGeom prst="rect">
            <a:avLst/>
          </a:prstGeom>
        </p:spPr>
      </p:pic>
    </p:spTree>
    <p:extLst>
      <p:ext uri="{BB962C8B-B14F-4D97-AF65-F5344CB8AC3E}">
        <p14:creationId xmlns:p14="http://schemas.microsoft.com/office/powerpoint/2010/main" val="3992300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r"/>
            <a:fld id="{256D3EEF-DE4E-429D-8EC4-DDC531AFF587}" type="slidenum">
              <a:rPr lang="en-US" sz="1000" smtClean="0"/>
              <a:pPr algn="r"/>
              <a:t>8</a:t>
            </a:fld>
            <a:endParaRPr lang="en-US" sz="1000" dirty="0"/>
          </a:p>
        </p:txBody>
      </p:sp>
      <p:sp>
        <p:nvSpPr>
          <p:cNvPr id="4" name="Content Placeholder 3"/>
          <p:cNvSpPr>
            <a:spLocks noGrp="1"/>
          </p:cNvSpPr>
          <p:nvPr>
            <p:ph sz="quarter" idx="1"/>
          </p:nvPr>
        </p:nvSpPr>
        <p:spPr>
          <a:xfrm>
            <a:off x="3810000" y="1516698"/>
            <a:ext cx="5334000" cy="5341302"/>
          </a:xfrm>
        </p:spPr>
        <p:txBody>
          <a:bodyPr>
            <a:normAutofit/>
          </a:bodyPr>
          <a:lstStyle/>
          <a:p>
            <a:pPr lvl="1"/>
            <a:r>
              <a:rPr lang="en-US" b="1" i="1" dirty="0"/>
              <a:t>DevOps and Continuous Delivery</a:t>
            </a:r>
          </a:p>
          <a:p>
            <a:pPr lvl="2"/>
            <a:r>
              <a:rPr lang="en-US" dirty="0"/>
              <a:t>“Continuous delivery and DevOps are similar in their meanings and are often conflated, but they are two different concepts.  DevOps has a broader scope, and centers around the cultural change, specifically the collaboration of the various teams involved in software delivery (developers, operations, quality assurance, management, …) as well as automating the processes in software delivery. “ </a:t>
            </a:r>
            <a:r>
              <a:rPr lang="en-US" dirty="0" err="1"/>
              <a:t>wikipedia</a:t>
            </a:r>
            <a:endParaRPr lang="en-US" dirty="0"/>
          </a:p>
          <a:p>
            <a:pPr lvl="2"/>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228600"/>
            <a:ext cx="1609181" cy="80559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67663" y="2184360"/>
            <a:ext cx="5341302" cy="4005977"/>
          </a:xfrm>
          <a:prstGeom prst="rect">
            <a:avLst/>
          </a:prstGeom>
        </p:spPr>
      </p:pic>
    </p:spTree>
    <p:extLst>
      <p:ext uri="{BB962C8B-B14F-4D97-AF65-F5344CB8AC3E}">
        <p14:creationId xmlns:p14="http://schemas.microsoft.com/office/powerpoint/2010/main" val="235402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r"/>
            <a:fld id="{256D3EEF-DE4E-429D-8EC4-DDC531AFF587}" type="slidenum">
              <a:rPr lang="en-US" sz="1000" smtClean="0"/>
              <a:pPr algn="r"/>
              <a:t>9</a:t>
            </a:fld>
            <a:endParaRPr lang="en-US" sz="1000" dirty="0"/>
          </a:p>
        </p:txBody>
      </p:sp>
      <p:sp>
        <p:nvSpPr>
          <p:cNvPr id="4" name="Content Placeholder 3"/>
          <p:cNvSpPr>
            <a:spLocks noGrp="1"/>
          </p:cNvSpPr>
          <p:nvPr>
            <p:ph sz="quarter" idx="1"/>
          </p:nvPr>
        </p:nvSpPr>
        <p:spPr>
          <a:xfrm>
            <a:off x="-21771" y="1516698"/>
            <a:ext cx="5334000" cy="5341302"/>
          </a:xfrm>
        </p:spPr>
        <p:txBody>
          <a:bodyPr>
            <a:normAutofit/>
          </a:bodyPr>
          <a:lstStyle/>
          <a:p>
            <a:pPr lvl="1"/>
            <a:r>
              <a:rPr lang="en-US" b="1" i="1" dirty="0"/>
              <a:t>DevOps</a:t>
            </a:r>
          </a:p>
          <a:p>
            <a:pPr lvl="2"/>
            <a:r>
              <a:rPr lang="en-US" dirty="0"/>
              <a:t>Why important now?</a:t>
            </a:r>
          </a:p>
          <a:p>
            <a:pPr lvl="3"/>
            <a:r>
              <a:rPr lang="en-US" dirty="0"/>
              <a:t>Competition</a:t>
            </a:r>
          </a:p>
          <a:p>
            <a:pPr lvl="3"/>
            <a:r>
              <a:rPr lang="en-US" dirty="0"/>
              <a:t>Velocity</a:t>
            </a:r>
          </a:p>
          <a:p>
            <a:pPr lvl="3"/>
            <a:r>
              <a:rPr lang="en-US" dirty="0"/>
              <a:t>Reduce downtime, human error</a:t>
            </a:r>
          </a:p>
          <a:p>
            <a:pPr lvl="2"/>
            <a:r>
              <a:rPr lang="en-US" dirty="0"/>
              <a:t>What Is It?</a:t>
            </a:r>
          </a:p>
          <a:p>
            <a:pPr lvl="2"/>
            <a:r>
              <a:rPr lang="en-US" dirty="0"/>
              <a:t>“DevOps is the union of people, process, and products to enable continuous delivery of value to our end users” – Donovan Brown</a:t>
            </a:r>
          </a:p>
          <a:p>
            <a:pPr marL="1143000" lvl="3" indent="0">
              <a:buNone/>
            </a:pPr>
            <a:endParaRPr lang="en-US" dirty="0"/>
          </a:p>
          <a:p>
            <a:pPr lvl="2"/>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609181" cy="805595"/>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470360" y="2152540"/>
            <a:ext cx="5341302" cy="4005977"/>
          </a:xfrm>
          <a:prstGeom prst="rect">
            <a:avLst/>
          </a:prstGeom>
        </p:spPr>
      </p:pic>
    </p:spTree>
    <p:extLst>
      <p:ext uri="{BB962C8B-B14F-4D97-AF65-F5344CB8AC3E}">
        <p14:creationId xmlns:p14="http://schemas.microsoft.com/office/powerpoint/2010/main" val="150790997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Custom 1">
      <a:dk1>
        <a:sysClr val="windowText" lastClr="000000"/>
      </a:dk1>
      <a:lt1>
        <a:sysClr val="window" lastClr="FFFFFF"/>
      </a:lt1>
      <a:dk2>
        <a:srgbClr val="000000"/>
      </a:dk2>
      <a:lt2>
        <a:srgbClr val="000000"/>
      </a:lt2>
      <a:accent1>
        <a:srgbClr val="0070C0"/>
      </a:accent1>
      <a:accent2>
        <a:srgbClr val="000000"/>
      </a:accent2>
      <a:accent3>
        <a:srgbClr val="000000"/>
      </a:accent3>
      <a:accent4>
        <a:srgbClr val="000000"/>
      </a:accent4>
      <a:accent5>
        <a:srgbClr val="000000"/>
      </a:accent5>
      <a:accent6>
        <a:srgbClr val="000000"/>
      </a:accent6>
      <a:hlink>
        <a:srgbClr val="000000"/>
      </a:hlink>
      <a:folHlink>
        <a:srgbClr val="00000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8A3249F86D173498A7602E13B136FB9" ma:contentTypeVersion="3" ma:contentTypeDescription="Create a new document." ma:contentTypeScope="" ma:versionID="41535d3282b9fa033f82198c60ee1ad1">
  <xsd:schema xmlns:xsd="http://www.w3.org/2001/XMLSchema" xmlns:xs="http://www.w3.org/2001/XMLSchema" xmlns:p="http://schemas.microsoft.com/office/2006/metadata/properties" xmlns:ns2="11c22555-d185-4e3e-9000-0876c0261088" xmlns:ns3="90a05daa-df97-4789-807a-dd85e6af76cd" targetNamespace="http://schemas.microsoft.com/office/2006/metadata/properties" ma:root="true" ma:fieldsID="2cb1a9cf223217d6131169520e4cf527" ns2:_="" ns3:_="">
    <xsd:import namespace="11c22555-d185-4e3e-9000-0876c0261088"/>
    <xsd:import namespace="90a05daa-df97-4789-807a-dd85e6af76cd"/>
    <xsd:element name="properties">
      <xsd:complexType>
        <xsd:sequence>
          <xsd:element name="documentManagement">
            <xsd:complexType>
              <xsd:all>
                <xsd:element ref="ns2:SharedWithUsers" minOccurs="0"/>
                <xsd:element ref="ns2: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c22555-d185-4e3e-9000-0876c026108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0a05daa-df97-4789-807a-dd85e6af76cd" elementFormDefault="qualified">
    <xsd:import namespace="http://schemas.microsoft.com/office/2006/documentManagement/types"/>
    <xsd:import namespace="http://schemas.microsoft.com/office/infopath/2007/PartnerControls"/>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A7DBCFF-DDCC-4E9B-9E7A-EF469DAC8906}">
  <ds:schemaRefs>
    <ds:schemaRef ds:uri="http://schemas.microsoft.com/office/2006/documentManagement/types"/>
    <ds:schemaRef ds:uri="90a05daa-df97-4789-807a-dd85e6af76cd"/>
    <ds:schemaRef ds:uri="http://purl.org/dc/terms/"/>
    <ds:schemaRef ds:uri="http://schemas.openxmlformats.org/package/2006/metadata/core-properties"/>
    <ds:schemaRef ds:uri="http://purl.org/dc/dcmitype/"/>
    <ds:schemaRef ds:uri="http://schemas.microsoft.com/office/infopath/2007/PartnerControls"/>
    <ds:schemaRef ds:uri="11c22555-d185-4e3e-9000-0876c0261088"/>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8D1AFDD-BE7D-4927-BD9E-D772741893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1c22555-d185-4e3e-9000-0876c0261088"/>
    <ds:schemaRef ds:uri="90a05daa-df97-4789-807a-dd85e6af76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485E43-38F8-44D5-86C5-802FB363034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Phidiax</Template>
  <TotalTime>0</TotalTime>
  <Words>1013</Words>
  <Application>Microsoft Office PowerPoint</Application>
  <PresentationFormat>On-screen Show (4:3)</PresentationFormat>
  <Paragraphs>203</Paragraphs>
  <Slides>25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 BERKLEY</vt:lpstr>
      <vt:lpstr>Calibri</vt:lpstr>
      <vt:lpstr>Castellar</vt:lpstr>
      <vt:lpstr>Segoe UI Light</vt:lpstr>
      <vt:lpstr>Tw Cen MT</vt:lpstr>
      <vt:lpstr>Wingdings</vt:lpstr>
      <vt:lpstr>Wingdings 2</vt:lpstr>
      <vt:lpstr>Median</vt:lpstr>
      <vt:lpstr>Continuous Delivery with  .NET Core, Docker, Azure, and visual studio team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Resources</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2013-03-18T23:40:40Z</dcterms:created>
  <dcterms:modified xsi:type="dcterms:W3CDTF">2017-06-23T18:53:06Z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y fmtid="{D5CDD505-2E9C-101B-9397-08002B2CF9AE}" pid="4" name="ContentTypeId">
    <vt:lpwstr>0x01010008A3249F86D173498A7602E13B136FB9</vt:lpwstr>
  </property>
  <property fmtid="{D5CDD505-2E9C-101B-9397-08002B2CF9AE}" pid="5" name="Order">
    <vt:r8>9400</vt:r8>
  </property>
  <property fmtid="{D5CDD505-2E9C-101B-9397-08002B2CF9AE}" pid="6" name="_CopySource">
    <vt:lpwstr>https://phidiax.sharepoint.com/Shared Documents/Media Templates/Phidiax - PPT Template.pptx</vt:lpwstr>
  </property>
  <property fmtid="{D5CDD505-2E9C-101B-9397-08002B2CF9AE}" pid="7" name="xd_ProgID">
    <vt:lpwstr/>
  </property>
  <property fmtid="{D5CDD505-2E9C-101B-9397-08002B2CF9AE}" pid="8" name="TemplateUrl">
    <vt:lpwstr/>
  </property>
</Properties>
</file>